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Robo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slide" Target="slides/slide42.xml"/><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aee33775f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aee33775f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aee33775f9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aee33775f9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ee33775f9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ee33775f9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aee33775f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aee33775f9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aee33775f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aee33775f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aee33775f9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aee33775f9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aee33775f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aee33775f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a3d367a0d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a3d367a0d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ee33775f9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ee33775f9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aee33775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aee33775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aee33775f9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aee33775f9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a3d4f3ae5c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a3d4f3ae5c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aee33775f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aee33775f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aee33775f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aee33775f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aee33775f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aee33775f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aee33775f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aee33775f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aee33775f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aee33775f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aee33775f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aee33775f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aee33775f9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aee33775f9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aee33775f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aee33775f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aee33775f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aee33775f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a3d367a0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a3d367a0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aee33775f9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aee33775f9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aee33775f9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aee33775f9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aee33775f9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aee33775f9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aee33775f9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aee33775f9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aee33775f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aee33775f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aee33775f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aee33775f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aee33775f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aee33775f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aee33775f9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aee33775f9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aee33775f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aee33775f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aee33775f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aee33775f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aee33775f9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aee33775f9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aee33775f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aee33775f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aee33775f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aee33775f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aee33775f9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aee33775f9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a3d4f3ae5c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a3d4f3ae5c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a3d4f3ae5c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a3d4f3ae5c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aee33775f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aee33775f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aee33775f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aee33775f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aee33775f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aee33775f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2.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nlp.fi.muni.cz/ma/"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jp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9.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jpg"/><Relationship Id="rId5"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9.jpg"/><Relationship Id="rId5"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cesti-elfove.cz/wp-content/uploads/Prezident_special_1.pdf"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Sentiment Analysis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Anna Kapitánová &amp; Tomáš Holas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Scrapované dezinfo weby</a:t>
            </a:r>
            <a:endParaRPr/>
          </a:p>
        </p:txBody>
      </p:sp>
      <p:sp>
        <p:nvSpPr>
          <p:cNvPr id="120" name="Google Shape;120;p22"/>
          <p:cNvSpPr txBox="1"/>
          <p:nvPr>
            <p:ph idx="1" type="body"/>
          </p:nvPr>
        </p:nvSpPr>
        <p:spPr>
          <a:xfrm>
            <a:off x="311700" y="1109025"/>
            <a:ext cx="4260300" cy="345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a:t>
            </a:r>
            <a:r>
              <a:rPr lang="en"/>
              <a:t>c24.cz</a:t>
            </a:r>
            <a:endParaRPr/>
          </a:p>
          <a:p>
            <a:pPr indent="-342900" lvl="0" marL="457200" rtl="0" algn="l">
              <a:spcBef>
                <a:spcPts val="0"/>
              </a:spcBef>
              <a:spcAft>
                <a:spcPts val="0"/>
              </a:spcAft>
              <a:buSzPts val="1800"/>
              <a:buChar char="-"/>
            </a:pPr>
            <a:r>
              <a:rPr lang="en"/>
              <a:t>Czechfreepress.cz</a:t>
            </a:r>
            <a:endParaRPr/>
          </a:p>
          <a:p>
            <a:pPr indent="-342900" lvl="0" marL="457200" rtl="0" algn="l">
              <a:spcBef>
                <a:spcPts val="0"/>
              </a:spcBef>
              <a:spcAft>
                <a:spcPts val="0"/>
              </a:spcAft>
              <a:buSzPts val="1800"/>
              <a:buChar char="-"/>
            </a:pPr>
            <a:r>
              <a:rPr lang="en"/>
              <a:t>Pravdive.cz</a:t>
            </a:r>
            <a:endParaRPr/>
          </a:p>
          <a:p>
            <a:pPr indent="-342900" lvl="0" marL="457200" rtl="0" algn="l">
              <a:spcBef>
                <a:spcPts val="0"/>
              </a:spcBef>
              <a:spcAft>
                <a:spcPts val="0"/>
              </a:spcAft>
              <a:buSzPts val="1800"/>
              <a:buChar char="-"/>
            </a:pPr>
            <a:r>
              <a:rPr lang="en"/>
              <a:t>Zvedavec.news</a:t>
            </a:r>
            <a:endParaRPr/>
          </a:p>
          <a:p>
            <a:pPr indent="-342900" lvl="0" marL="457200" rtl="0" algn="l">
              <a:spcBef>
                <a:spcPts val="0"/>
              </a:spcBef>
              <a:spcAft>
                <a:spcPts val="0"/>
              </a:spcAft>
              <a:buSzPts val="1800"/>
              <a:buChar char="-"/>
            </a:pPr>
            <a:r>
              <a:rPr lang="en"/>
              <a:t>Novarepublika.cz</a:t>
            </a:r>
            <a:endParaRPr/>
          </a:p>
          <a:p>
            <a:pPr indent="-342900" lvl="0" marL="457200" rtl="0" algn="l">
              <a:spcBef>
                <a:spcPts val="0"/>
              </a:spcBef>
              <a:spcAft>
                <a:spcPts val="0"/>
              </a:spcAft>
              <a:buSzPts val="1800"/>
              <a:buChar char="-"/>
            </a:pPr>
            <a:r>
              <a:rPr lang="en"/>
              <a:t>p</a:t>
            </a:r>
            <a:r>
              <a:rPr lang="en"/>
              <a:t>arlamentnilisty.cz</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21" name="Google Shape;121;p22"/>
          <p:cNvSpPr txBox="1"/>
          <p:nvPr>
            <p:ph type="title"/>
          </p:nvPr>
        </p:nvSpPr>
        <p:spPr>
          <a:xfrm>
            <a:off x="4742325"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Scrapované normální weby</a:t>
            </a:r>
            <a:endParaRPr/>
          </a:p>
        </p:txBody>
      </p:sp>
      <p:sp>
        <p:nvSpPr>
          <p:cNvPr id="122" name="Google Shape;122;p22"/>
          <p:cNvSpPr txBox="1"/>
          <p:nvPr>
            <p:ph idx="1" type="body"/>
          </p:nvPr>
        </p:nvSpPr>
        <p:spPr>
          <a:xfrm>
            <a:off x="4742325" y="1224700"/>
            <a:ext cx="4260300" cy="345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a:t>
            </a:r>
            <a:r>
              <a:rPr lang="en"/>
              <a:t>dnes.cz</a:t>
            </a:r>
            <a:endParaRPr/>
          </a:p>
          <a:p>
            <a:pPr indent="-342900" lvl="0" marL="457200" rtl="0" algn="l">
              <a:spcBef>
                <a:spcPts val="0"/>
              </a:spcBef>
              <a:spcAft>
                <a:spcPts val="0"/>
              </a:spcAft>
              <a:buSzPts val="1800"/>
              <a:buChar char="-"/>
            </a:pPr>
            <a:r>
              <a:rPr lang="en"/>
              <a:t>Lidovky.cz</a:t>
            </a:r>
            <a:endParaRPr/>
          </a:p>
          <a:p>
            <a:pPr indent="-342900" lvl="0" marL="457200" rtl="0" algn="l">
              <a:spcBef>
                <a:spcPts val="0"/>
              </a:spcBef>
              <a:spcAft>
                <a:spcPts val="0"/>
              </a:spcAft>
              <a:buSzPts val="1800"/>
              <a:buChar char="-"/>
            </a:pPr>
            <a:r>
              <a:rPr lang="en"/>
              <a:t>aktualne.cz</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idx="1" type="body"/>
          </p:nvPr>
        </p:nvSpPr>
        <p:spPr>
          <a:xfrm>
            <a:off x="311700" y="1017725"/>
            <a:ext cx="3930000" cy="355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Během voleb:</a:t>
            </a:r>
            <a:endParaRPr/>
          </a:p>
          <a:p>
            <a:pPr indent="-342900" lvl="0" marL="457200" rtl="0" algn="l">
              <a:spcBef>
                <a:spcPts val="1200"/>
              </a:spcBef>
              <a:spcAft>
                <a:spcPts val="0"/>
              </a:spcAft>
              <a:buSzPts val="1800"/>
              <a:buChar char="-"/>
            </a:pPr>
            <a:r>
              <a:rPr lang="en"/>
              <a:t>Podpora kampaně Jaroslava Bašty a Andreje Babiše</a:t>
            </a:r>
            <a:endParaRPr/>
          </a:p>
          <a:p>
            <a:pPr indent="-342900" lvl="0" marL="457200" rtl="0" algn="l">
              <a:spcBef>
                <a:spcPts val="0"/>
              </a:spcBef>
              <a:spcAft>
                <a:spcPts val="0"/>
              </a:spcAft>
              <a:buSzPts val="1800"/>
              <a:buChar char="-"/>
            </a:pPr>
            <a:r>
              <a:rPr lang="en"/>
              <a:t>Kritika Nerudová a Pavel</a:t>
            </a:r>
            <a:endParaRPr/>
          </a:p>
        </p:txBody>
      </p:sp>
      <p:pic>
        <p:nvPicPr>
          <p:cNvPr id="128" name="Google Shape;128;p23"/>
          <p:cNvPicPr preferRelativeResize="0"/>
          <p:nvPr/>
        </p:nvPicPr>
        <p:blipFill>
          <a:blip r:embed="rId3">
            <a:alphaModFix/>
          </a:blip>
          <a:stretch>
            <a:fillRect/>
          </a:stretch>
        </p:blipFill>
        <p:spPr>
          <a:xfrm>
            <a:off x="4241675" y="668349"/>
            <a:ext cx="4902325" cy="4205250"/>
          </a:xfrm>
          <a:prstGeom prst="rect">
            <a:avLst/>
          </a:prstGeom>
          <a:noFill/>
          <a:ln>
            <a:noFill/>
          </a:ln>
        </p:spPr>
      </p:pic>
      <p:pic>
        <p:nvPicPr>
          <p:cNvPr id="129" name="Google Shape;129;p23"/>
          <p:cNvPicPr preferRelativeResize="0"/>
          <p:nvPr/>
        </p:nvPicPr>
        <p:blipFill>
          <a:blip r:embed="rId4">
            <a:alphaModFix/>
          </a:blip>
          <a:stretch>
            <a:fillRect/>
          </a:stretch>
        </p:blipFill>
        <p:spPr>
          <a:xfrm>
            <a:off x="311688" y="393225"/>
            <a:ext cx="2733675" cy="676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idx="1" type="body"/>
          </p:nvPr>
        </p:nvSpPr>
        <p:spPr>
          <a:xfrm>
            <a:off x="311700" y="1144250"/>
            <a:ext cx="3750000" cy="34245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lang="en"/>
              <a:t>Data o klimatické změně jsou úmyslně falšovány vládami</a:t>
            </a:r>
            <a:endParaRPr/>
          </a:p>
          <a:p>
            <a:pPr indent="-317182" lvl="0" marL="457200" rtl="0" algn="l">
              <a:spcBef>
                <a:spcPts val="0"/>
              </a:spcBef>
              <a:spcAft>
                <a:spcPts val="0"/>
              </a:spcAft>
              <a:buSzPct val="100000"/>
              <a:buChar char="-"/>
            </a:pPr>
            <a:r>
              <a:rPr lang="en"/>
              <a:t>Pro-kremelské dezinformační narativy</a:t>
            </a:r>
            <a:endParaRPr/>
          </a:p>
          <a:p>
            <a:pPr indent="0" lvl="0" marL="0" rtl="0" algn="l">
              <a:spcBef>
                <a:spcPts val="1200"/>
              </a:spcBef>
              <a:spcAft>
                <a:spcPts val="0"/>
              </a:spcAft>
              <a:buClr>
                <a:schemeClr val="dk1"/>
              </a:buClr>
              <a:buSzPct val="78571"/>
              <a:buFont typeface="Arial"/>
              <a:buNone/>
            </a:pPr>
            <a:r>
              <a:rPr lang="en" sz="1400"/>
              <a:t>https://www.nfnz.cz/konspiracni-server-nova-republika/</a:t>
            </a:r>
            <a:endParaRPr/>
          </a:p>
          <a:p>
            <a:pPr indent="0" lvl="0" marL="0" rtl="0" algn="l">
              <a:spcBef>
                <a:spcPts val="1200"/>
              </a:spcBef>
              <a:spcAft>
                <a:spcPts val="0"/>
              </a:spcAft>
              <a:buClr>
                <a:schemeClr val="dk1"/>
              </a:buClr>
              <a:buSzPct val="61111"/>
              <a:buFont typeface="Arial"/>
              <a:buNone/>
            </a:pPr>
            <a:r>
              <a:rPr lang="en"/>
              <a:t>Během voleb:</a:t>
            </a:r>
            <a:endParaRPr/>
          </a:p>
          <a:p>
            <a:pPr indent="-317182" lvl="0" marL="457200" rtl="0" algn="l">
              <a:spcBef>
                <a:spcPts val="1200"/>
              </a:spcBef>
              <a:spcAft>
                <a:spcPts val="0"/>
              </a:spcAft>
              <a:buSzPct val="100000"/>
              <a:buChar char="-"/>
            </a:pPr>
            <a:r>
              <a:rPr lang="en"/>
              <a:t>Velká podpora kampaně Jaroslava Bašty</a:t>
            </a:r>
            <a:endParaRPr/>
          </a:p>
          <a:p>
            <a:pPr indent="-317182" lvl="0" marL="457200" rtl="0" algn="l">
              <a:spcBef>
                <a:spcPts val="0"/>
              </a:spcBef>
              <a:spcAft>
                <a:spcPts val="0"/>
              </a:spcAft>
              <a:buSzPct val="100000"/>
              <a:buChar char="-"/>
            </a:pPr>
            <a:r>
              <a:rPr lang="en"/>
              <a:t>Napojení webu na stranu SPD (např.: články od Tomia Okamury a dalších)</a:t>
            </a:r>
            <a:endParaRPr/>
          </a:p>
          <a:p>
            <a:pPr indent="-317182" lvl="0" marL="457200" rtl="0" algn="l">
              <a:spcBef>
                <a:spcPts val="0"/>
              </a:spcBef>
              <a:spcAft>
                <a:spcPts val="0"/>
              </a:spcAft>
              <a:buSzPct val="100000"/>
              <a:buChar char="-"/>
            </a:pPr>
            <a:r>
              <a:rPr lang="en"/>
              <a:t>Kritika Nerudová a Pavel</a:t>
            </a:r>
            <a:endParaRPr/>
          </a:p>
          <a:p>
            <a:pPr indent="0" lvl="0" marL="0" rtl="0" algn="l">
              <a:spcBef>
                <a:spcPts val="1200"/>
              </a:spcBef>
              <a:spcAft>
                <a:spcPts val="1200"/>
              </a:spcAft>
              <a:buClr>
                <a:schemeClr val="dk1"/>
              </a:buClr>
              <a:buSzPct val="78571"/>
              <a:buFont typeface="Arial"/>
              <a:buNone/>
            </a:pPr>
            <a:r>
              <a:rPr lang="en" sz="1400"/>
              <a:t>https://cesti-elfove.cz/wp-content/uploads/Prezident_special_1.pdf</a:t>
            </a:r>
            <a:endParaRPr/>
          </a:p>
        </p:txBody>
      </p:sp>
      <p:pic>
        <p:nvPicPr>
          <p:cNvPr id="135" name="Google Shape;135;p24"/>
          <p:cNvPicPr preferRelativeResize="0"/>
          <p:nvPr/>
        </p:nvPicPr>
        <p:blipFill>
          <a:blip r:embed="rId3">
            <a:alphaModFix/>
          </a:blip>
          <a:stretch>
            <a:fillRect/>
          </a:stretch>
        </p:blipFill>
        <p:spPr>
          <a:xfrm>
            <a:off x="311700" y="0"/>
            <a:ext cx="2241300" cy="1144250"/>
          </a:xfrm>
          <a:prstGeom prst="rect">
            <a:avLst/>
          </a:prstGeom>
          <a:noFill/>
          <a:ln>
            <a:noFill/>
          </a:ln>
        </p:spPr>
      </p:pic>
      <p:pic>
        <p:nvPicPr>
          <p:cNvPr id="136" name="Google Shape;136;p24"/>
          <p:cNvPicPr preferRelativeResize="0"/>
          <p:nvPr/>
        </p:nvPicPr>
        <p:blipFill>
          <a:blip r:embed="rId4">
            <a:alphaModFix/>
          </a:blip>
          <a:stretch>
            <a:fillRect/>
          </a:stretch>
        </p:blipFill>
        <p:spPr>
          <a:xfrm>
            <a:off x="4159325" y="453525"/>
            <a:ext cx="4881824" cy="42364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idx="1" type="body"/>
          </p:nvPr>
        </p:nvSpPr>
        <p:spPr>
          <a:xfrm>
            <a:off x="311700" y="1127400"/>
            <a:ext cx="4260300" cy="3441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Rotschildové</a:t>
            </a:r>
            <a:endParaRPr/>
          </a:p>
          <a:p>
            <a:pPr indent="-342900" lvl="0" marL="457200" rtl="0" algn="l">
              <a:spcBef>
                <a:spcPts val="0"/>
              </a:spcBef>
              <a:spcAft>
                <a:spcPts val="0"/>
              </a:spcAft>
              <a:buSzPts val="1800"/>
              <a:buChar char="-"/>
            </a:pPr>
            <a:r>
              <a:rPr lang="en"/>
              <a:t>Holocaust se nikdy nestal</a:t>
            </a:r>
            <a:endParaRPr/>
          </a:p>
          <a:p>
            <a:pPr indent="-342900" lvl="0" marL="457200" rtl="0" algn="l">
              <a:spcBef>
                <a:spcPts val="0"/>
              </a:spcBef>
              <a:spcAft>
                <a:spcPts val="0"/>
              </a:spcAft>
              <a:buSzPts val="1800"/>
              <a:buChar char="-"/>
            </a:pPr>
            <a:r>
              <a:rPr lang="en"/>
              <a:t>Pro-kremelské dezinformační narativy</a:t>
            </a:r>
            <a:endParaRPr/>
          </a:p>
          <a:p>
            <a:pPr indent="0" lvl="0" marL="0" rtl="0" algn="l">
              <a:spcBef>
                <a:spcPts val="1200"/>
              </a:spcBef>
              <a:spcAft>
                <a:spcPts val="0"/>
              </a:spcAft>
              <a:buNone/>
            </a:pPr>
            <a:r>
              <a:rPr lang="en" sz="1400"/>
              <a:t>https://www.nfnz.cz/konspiracni-server-zvedavec/</a:t>
            </a:r>
            <a:endParaRPr/>
          </a:p>
          <a:p>
            <a:pPr indent="0" lvl="0" marL="0" rtl="0" algn="l">
              <a:spcBef>
                <a:spcPts val="1200"/>
              </a:spcBef>
              <a:spcAft>
                <a:spcPts val="0"/>
              </a:spcAft>
              <a:buNone/>
            </a:pPr>
            <a:r>
              <a:rPr lang="en"/>
              <a:t>Během voleb:</a:t>
            </a:r>
            <a:endParaRPr/>
          </a:p>
          <a:p>
            <a:pPr indent="-342900" lvl="0" marL="457200" rtl="0" algn="l">
              <a:spcBef>
                <a:spcPts val="1200"/>
              </a:spcBef>
              <a:spcAft>
                <a:spcPts val="0"/>
              </a:spcAft>
              <a:buSzPts val="1800"/>
              <a:buChar char="-"/>
            </a:pPr>
            <a:r>
              <a:rPr lang="en"/>
              <a:t>Kritika zejména Petra Pavla</a:t>
            </a:r>
            <a:endParaRPr/>
          </a:p>
          <a:p>
            <a:pPr indent="0" lvl="0" marL="0" rtl="0" algn="l">
              <a:spcBef>
                <a:spcPts val="1200"/>
              </a:spcBef>
              <a:spcAft>
                <a:spcPts val="1200"/>
              </a:spcAft>
              <a:buNone/>
            </a:pPr>
            <a:r>
              <a:rPr lang="en" sz="1400"/>
              <a:t>https://cesti-elfove.cz/wp-content/uploads/Prezident_special_1.pdf</a:t>
            </a:r>
            <a:endParaRPr sz="1400"/>
          </a:p>
        </p:txBody>
      </p:sp>
      <p:pic>
        <p:nvPicPr>
          <p:cNvPr id="142" name="Google Shape;142;p25"/>
          <p:cNvPicPr preferRelativeResize="0"/>
          <p:nvPr/>
        </p:nvPicPr>
        <p:blipFill>
          <a:blip r:embed="rId3">
            <a:alphaModFix/>
          </a:blip>
          <a:stretch>
            <a:fillRect/>
          </a:stretch>
        </p:blipFill>
        <p:spPr>
          <a:xfrm>
            <a:off x="311700" y="293825"/>
            <a:ext cx="2831250" cy="723900"/>
          </a:xfrm>
          <a:prstGeom prst="rect">
            <a:avLst/>
          </a:prstGeom>
          <a:noFill/>
          <a:ln>
            <a:noFill/>
          </a:ln>
        </p:spPr>
      </p:pic>
      <p:pic>
        <p:nvPicPr>
          <p:cNvPr id="143" name="Google Shape;143;p25"/>
          <p:cNvPicPr preferRelativeResize="0"/>
          <p:nvPr/>
        </p:nvPicPr>
        <p:blipFill>
          <a:blip r:embed="rId4">
            <a:alphaModFix/>
          </a:blip>
          <a:stretch>
            <a:fillRect/>
          </a:stretch>
        </p:blipFill>
        <p:spPr>
          <a:xfrm>
            <a:off x="4572000" y="128471"/>
            <a:ext cx="4572000" cy="1761229"/>
          </a:xfrm>
          <a:prstGeom prst="rect">
            <a:avLst/>
          </a:prstGeom>
          <a:noFill/>
          <a:ln>
            <a:noFill/>
          </a:ln>
        </p:spPr>
      </p:pic>
      <p:pic>
        <p:nvPicPr>
          <p:cNvPr id="144" name="Google Shape;144;p25"/>
          <p:cNvPicPr preferRelativeResize="0"/>
          <p:nvPr/>
        </p:nvPicPr>
        <p:blipFill>
          <a:blip r:embed="rId5">
            <a:alphaModFix/>
          </a:blip>
          <a:stretch>
            <a:fillRect/>
          </a:stretch>
        </p:blipFill>
        <p:spPr>
          <a:xfrm>
            <a:off x="5003149" y="1889699"/>
            <a:ext cx="3709700" cy="1761225"/>
          </a:xfrm>
          <a:prstGeom prst="rect">
            <a:avLst/>
          </a:prstGeom>
          <a:noFill/>
          <a:ln>
            <a:noFill/>
          </a:ln>
        </p:spPr>
      </p:pic>
      <p:pic>
        <p:nvPicPr>
          <p:cNvPr id="145" name="Google Shape;145;p25"/>
          <p:cNvPicPr preferRelativeResize="0"/>
          <p:nvPr/>
        </p:nvPicPr>
        <p:blipFill>
          <a:blip r:embed="rId6">
            <a:alphaModFix/>
          </a:blip>
          <a:stretch>
            <a:fillRect/>
          </a:stretch>
        </p:blipFill>
        <p:spPr>
          <a:xfrm>
            <a:off x="4883700" y="3701036"/>
            <a:ext cx="4260301" cy="144246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idx="1" type="body"/>
          </p:nvPr>
        </p:nvSpPr>
        <p:spPr>
          <a:xfrm>
            <a:off x="311700" y="1145750"/>
            <a:ext cx="4100400" cy="34230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Islamizace Evropy</a:t>
            </a:r>
            <a:endParaRPr/>
          </a:p>
          <a:p>
            <a:pPr indent="-342900" lvl="0" marL="457200" rtl="0" algn="l">
              <a:spcBef>
                <a:spcPts val="0"/>
              </a:spcBef>
              <a:spcAft>
                <a:spcPts val="0"/>
              </a:spcAft>
              <a:buSzPts val="1800"/>
              <a:buChar char="-"/>
            </a:pPr>
            <a:r>
              <a:rPr lang="en"/>
              <a:t>EU jsou fašisté</a:t>
            </a:r>
            <a:endParaRPr/>
          </a:p>
          <a:p>
            <a:pPr indent="-342900" lvl="0" marL="457200" rtl="0" algn="l">
              <a:spcBef>
                <a:spcPts val="0"/>
              </a:spcBef>
              <a:spcAft>
                <a:spcPts val="0"/>
              </a:spcAft>
              <a:buSzPts val="1800"/>
              <a:buChar char="-"/>
            </a:pPr>
            <a:r>
              <a:rPr lang="en"/>
              <a:t>Globální plán depopulace</a:t>
            </a:r>
            <a:endParaRPr/>
          </a:p>
          <a:p>
            <a:pPr indent="-342900" lvl="0" marL="457200" rtl="0" algn="l">
              <a:spcBef>
                <a:spcPts val="0"/>
              </a:spcBef>
              <a:spcAft>
                <a:spcPts val="0"/>
              </a:spcAft>
              <a:buSzPts val="1800"/>
              <a:buChar char="-"/>
            </a:pPr>
            <a:r>
              <a:rPr lang="en"/>
              <a:t>Ovládnutí Evropy míšeneckou rasou</a:t>
            </a:r>
            <a:endParaRPr/>
          </a:p>
          <a:p>
            <a:pPr indent="-342900" lvl="0" marL="457200" rtl="0" algn="l">
              <a:spcBef>
                <a:spcPts val="0"/>
              </a:spcBef>
              <a:spcAft>
                <a:spcPts val="0"/>
              </a:spcAft>
              <a:buSzPts val="1800"/>
              <a:buChar char="-"/>
            </a:pPr>
            <a:r>
              <a:rPr lang="en"/>
              <a:t>Rockefellerovi</a:t>
            </a:r>
            <a:endParaRPr/>
          </a:p>
          <a:p>
            <a:pPr indent="-342900" lvl="0" marL="457200" rtl="0" algn="l">
              <a:spcBef>
                <a:spcPts val="0"/>
              </a:spcBef>
              <a:spcAft>
                <a:spcPts val="0"/>
              </a:spcAft>
              <a:buSzPts val="1800"/>
              <a:buChar char="-"/>
            </a:pPr>
            <a:r>
              <a:rPr lang="en"/>
              <a:t>Plán na likvidaci Slovanů</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sz="1375"/>
              <a:t>https://www.nfnz.cz/konspiracni-server-czech-free-press/</a:t>
            </a:r>
            <a:endParaRPr sz="1375"/>
          </a:p>
        </p:txBody>
      </p:sp>
      <p:pic>
        <p:nvPicPr>
          <p:cNvPr id="151" name="Google Shape;151;p26"/>
          <p:cNvPicPr preferRelativeResize="0"/>
          <p:nvPr/>
        </p:nvPicPr>
        <p:blipFill>
          <a:blip r:embed="rId3">
            <a:alphaModFix/>
          </a:blip>
          <a:stretch>
            <a:fillRect/>
          </a:stretch>
        </p:blipFill>
        <p:spPr>
          <a:xfrm>
            <a:off x="4412150" y="0"/>
            <a:ext cx="4542800" cy="5143501"/>
          </a:xfrm>
          <a:prstGeom prst="rect">
            <a:avLst/>
          </a:prstGeom>
          <a:noFill/>
          <a:ln>
            <a:noFill/>
          </a:ln>
        </p:spPr>
      </p:pic>
      <p:pic>
        <p:nvPicPr>
          <p:cNvPr id="152" name="Google Shape;152;p26"/>
          <p:cNvPicPr preferRelativeResize="0"/>
          <p:nvPr/>
        </p:nvPicPr>
        <p:blipFill>
          <a:blip r:embed="rId4">
            <a:alphaModFix/>
          </a:blip>
          <a:stretch>
            <a:fillRect/>
          </a:stretch>
        </p:blipFill>
        <p:spPr>
          <a:xfrm>
            <a:off x="311700" y="151675"/>
            <a:ext cx="2476950" cy="866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7"/>
          <p:cNvPicPr preferRelativeResize="0"/>
          <p:nvPr/>
        </p:nvPicPr>
        <p:blipFill>
          <a:blip r:embed="rId3">
            <a:alphaModFix/>
          </a:blip>
          <a:stretch>
            <a:fillRect/>
          </a:stretch>
        </p:blipFill>
        <p:spPr>
          <a:xfrm>
            <a:off x="275425" y="227150"/>
            <a:ext cx="3048000" cy="790575"/>
          </a:xfrm>
          <a:prstGeom prst="rect">
            <a:avLst/>
          </a:prstGeom>
          <a:noFill/>
          <a:ln>
            <a:noFill/>
          </a:ln>
        </p:spPr>
      </p:pic>
      <p:pic>
        <p:nvPicPr>
          <p:cNvPr id="158" name="Google Shape;158;p27"/>
          <p:cNvPicPr preferRelativeResize="0"/>
          <p:nvPr/>
        </p:nvPicPr>
        <p:blipFill>
          <a:blip r:embed="rId4">
            <a:alphaModFix/>
          </a:blip>
          <a:stretch>
            <a:fillRect/>
          </a:stretch>
        </p:blipFill>
        <p:spPr>
          <a:xfrm>
            <a:off x="4733650" y="1017725"/>
            <a:ext cx="4410350" cy="3775726"/>
          </a:xfrm>
          <a:prstGeom prst="rect">
            <a:avLst/>
          </a:prstGeom>
          <a:noFill/>
          <a:ln>
            <a:noFill/>
          </a:ln>
        </p:spPr>
      </p:pic>
      <p:sp>
        <p:nvSpPr>
          <p:cNvPr id="159" name="Google Shape;159;p27"/>
          <p:cNvSpPr txBox="1"/>
          <p:nvPr/>
        </p:nvSpPr>
        <p:spPr>
          <a:xfrm>
            <a:off x="168925" y="1053950"/>
            <a:ext cx="4410300" cy="3775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Data o klimatické změně jsou úmyslně falšovány vládami</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Bezdrátové připojení 5G je zdraví škodlivé</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11. září 2001: Útoky byla akce naplánovaná a provedená americkou vládou</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Pizzagate: Hillary Clinton vedla tajnou organizaci pedofilů</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300">
                <a:solidFill>
                  <a:schemeClr val="dk2"/>
                </a:solidFill>
              </a:rPr>
              <a:t>https://www.nfnz.cz/konspiracni-server-ac24/</a:t>
            </a:r>
            <a:endParaRPr sz="13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8"/>
          <p:cNvPicPr preferRelativeResize="0"/>
          <p:nvPr/>
        </p:nvPicPr>
        <p:blipFill>
          <a:blip r:embed="rId3">
            <a:alphaModFix/>
          </a:blip>
          <a:stretch>
            <a:fillRect/>
          </a:stretch>
        </p:blipFill>
        <p:spPr>
          <a:xfrm>
            <a:off x="440663" y="215575"/>
            <a:ext cx="2847975" cy="857250"/>
          </a:xfrm>
          <a:prstGeom prst="rect">
            <a:avLst/>
          </a:prstGeom>
          <a:noFill/>
          <a:ln>
            <a:noFill/>
          </a:ln>
        </p:spPr>
      </p:pic>
      <p:pic>
        <p:nvPicPr>
          <p:cNvPr id="165" name="Google Shape;165;p28"/>
          <p:cNvPicPr preferRelativeResize="0"/>
          <p:nvPr/>
        </p:nvPicPr>
        <p:blipFill>
          <a:blip r:embed="rId4">
            <a:alphaModFix/>
          </a:blip>
          <a:stretch>
            <a:fillRect/>
          </a:stretch>
        </p:blipFill>
        <p:spPr>
          <a:xfrm>
            <a:off x="3828972" y="1214209"/>
            <a:ext cx="5158350" cy="3219475"/>
          </a:xfrm>
          <a:prstGeom prst="rect">
            <a:avLst/>
          </a:prstGeom>
          <a:noFill/>
          <a:ln>
            <a:noFill/>
          </a:ln>
        </p:spPr>
      </p:pic>
      <p:sp>
        <p:nvSpPr>
          <p:cNvPr id="166" name="Google Shape;166;p28"/>
          <p:cNvSpPr txBox="1"/>
          <p:nvPr/>
        </p:nvSpPr>
        <p:spPr>
          <a:xfrm>
            <a:off x="205650" y="1214200"/>
            <a:ext cx="3525300" cy="3536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Agregátor článků českých i slovenských konspiračních webů</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Na webu není uvedeno jméno provozovatele</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a:solidFill>
                  <a:schemeClr val="dk2"/>
                </a:solidFill>
              </a:rPr>
              <a:t>https://www.nfnz.cz/konspiracni-server-pravdive/</a:t>
            </a:r>
            <a:endParaRPr>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Sentiment Analysis - Bert</a:t>
            </a:r>
            <a:endParaRPr/>
          </a:p>
        </p:txBody>
      </p:sp>
      <p:sp>
        <p:nvSpPr>
          <p:cNvPr id="172" name="Google Shape;17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solidFill>
                  <a:srgbClr val="374151"/>
                </a:solidFill>
                <a:highlight>
                  <a:schemeClr val="lt1"/>
                </a:highlight>
                <a:latin typeface="Roboto"/>
                <a:ea typeface="Roboto"/>
                <a:cs typeface="Roboto"/>
                <a:sym typeface="Roboto"/>
              </a:rPr>
              <a:t>bert-base-multilingual-uncased-sentiment z knihovny Hugging Face</a:t>
            </a:r>
            <a:endParaRPr sz="1500">
              <a:solidFill>
                <a:srgbClr val="374151"/>
              </a:solidFill>
              <a:highlight>
                <a:schemeClr val="lt1"/>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sz="1500">
              <a:solidFill>
                <a:srgbClr val="374151"/>
              </a:solidFill>
              <a:highlight>
                <a:schemeClr val="lt1"/>
              </a:highlight>
              <a:latin typeface="Roboto"/>
              <a:ea typeface="Roboto"/>
              <a:cs typeface="Roboto"/>
              <a:sym typeface="Roboto"/>
            </a:endParaRPr>
          </a:p>
          <a:p>
            <a:pPr indent="0" lvl="0" marL="0" rtl="0" algn="l">
              <a:spcBef>
                <a:spcPts val="1200"/>
              </a:spcBef>
              <a:spcAft>
                <a:spcPts val="0"/>
              </a:spcAft>
              <a:buNone/>
            </a:pPr>
            <a:r>
              <a:t/>
            </a:r>
            <a:endParaRPr sz="1500">
              <a:solidFill>
                <a:srgbClr val="374151"/>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1500">
              <a:solidFill>
                <a:srgbClr val="374151"/>
              </a:solidFill>
              <a:highlight>
                <a:srgbClr val="FFFFFF"/>
              </a:highlight>
              <a:latin typeface="Roboto"/>
              <a:ea typeface="Roboto"/>
              <a:cs typeface="Roboto"/>
              <a:sym typeface="Roboto"/>
            </a:endParaRPr>
          </a:p>
        </p:txBody>
      </p:sp>
      <p:pic>
        <p:nvPicPr>
          <p:cNvPr id="173" name="Google Shape;173;p29"/>
          <p:cNvPicPr preferRelativeResize="0"/>
          <p:nvPr/>
        </p:nvPicPr>
        <p:blipFill>
          <a:blip r:embed="rId3">
            <a:alphaModFix/>
          </a:blip>
          <a:stretch>
            <a:fillRect/>
          </a:stretch>
        </p:blipFill>
        <p:spPr>
          <a:xfrm>
            <a:off x="6135775" y="1751950"/>
            <a:ext cx="2838450" cy="3162300"/>
          </a:xfrm>
          <a:prstGeom prst="rect">
            <a:avLst/>
          </a:prstGeom>
          <a:noFill/>
          <a:ln>
            <a:noFill/>
          </a:ln>
        </p:spPr>
      </p:pic>
      <p:pic>
        <p:nvPicPr>
          <p:cNvPr id="174" name="Google Shape;174;p29"/>
          <p:cNvPicPr preferRelativeResize="0"/>
          <p:nvPr/>
        </p:nvPicPr>
        <p:blipFill>
          <a:blip r:embed="rId4">
            <a:alphaModFix/>
          </a:blip>
          <a:stretch>
            <a:fillRect/>
          </a:stretch>
        </p:blipFill>
        <p:spPr>
          <a:xfrm>
            <a:off x="311700" y="1751950"/>
            <a:ext cx="2838450" cy="3162300"/>
          </a:xfrm>
          <a:prstGeom prst="rect">
            <a:avLst/>
          </a:prstGeom>
          <a:noFill/>
          <a:ln>
            <a:noFill/>
          </a:ln>
        </p:spPr>
      </p:pic>
      <p:pic>
        <p:nvPicPr>
          <p:cNvPr id="175" name="Google Shape;175;p29"/>
          <p:cNvPicPr preferRelativeResize="0"/>
          <p:nvPr/>
        </p:nvPicPr>
        <p:blipFill>
          <a:blip r:embed="rId5">
            <a:alphaModFix/>
          </a:blip>
          <a:stretch>
            <a:fillRect/>
          </a:stretch>
        </p:blipFill>
        <p:spPr>
          <a:xfrm>
            <a:off x="3223738" y="1751950"/>
            <a:ext cx="2838450" cy="3162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Problémy u sentiment analýzy</a:t>
            </a:r>
            <a:endParaRPr/>
          </a:p>
        </p:txBody>
      </p:sp>
      <p:sp>
        <p:nvSpPr>
          <p:cNvPr id="181" name="Google Shape;181;p30"/>
          <p:cNvSpPr txBox="1"/>
          <p:nvPr>
            <p:ph idx="1" type="body"/>
          </p:nvPr>
        </p:nvSpPr>
        <p:spPr>
          <a:xfrm>
            <a:off x="311700" y="1464625"/>
            <a:ext cx="7973100" cy="2820900"/>
          </a:xfrm>
          <a:prstGeom prst="rect">
            <a:avLst/>
          </a:prstGeom>
        </p:spPr>
        <p:txBody>
          <a:bodyPr anchorCtr="0" anchor="t" bIns="91425" lIns="91425" spcFirstLastPara="1" rIns="91425" wrap="square" tIns="91425">
            <a:normAutofit fontScale="32500" lnSpcReduction="20000"/>
          </a:bodyPr>
          <a:lstStyle/>
          <a:p>
            <a:pPr indent="0" lvl="0" marL="0" rtl="0" algn="l">
              <a:spcBef>
                <a:spcPts val="0"/>
              </a:spcBef>
              <a:spcAft>
                <a:spcPts val="1200"/>
              </a:spcAft>
              <a:buNone/>
            </a:pPr>
            <a:r>
              <a:rPr i="1" lang="en"/>
              <a:t>VIDLÁK Je dobojováno, jasným vítězem voleb je Petr Pavel, který získal víc než 58% hlasů. Andrej Babiš získal víc než 41%. Není o čem spekulovat, není důvod něco zpochybňovat, výsledek je nad slunce jasnější. My si musíme říct, co Pavlovo vítězství znamená a co nám to všem přinese. Začnu barvotiskovou příhodou. Včera ráno jsme si picli prasátko, pěkně si ho paříme, škrábeme štětiny… a najednou telefonát. Policie. Prý abych se dostavil v příštím týdnu na stanici, protože moje psaní už natolik leží někomu v žaludku, že se to dostalo až k nim. Ne, žádné detaily nevím a asi se je ani nedozvím. Ale je to taková pěkná symbolika. Prezidentem se stal generál a nad blogery se smráká. To vše v jeden den. A to je první výsledek voleb. Generál Pavel se nijak netajil, že bude klidu a řádu dosahovat zasahováním proti těm, kteří dělají problémy, kladou nevhodné otázky, mají pochybnosti o směřování naší země a chtěli by to jinak. Fialova vláda chce přesně to samé. Jedna a jedna jsou dvě. V tomto ohledu zřejmě Pětikolka nebude na nic čekat a generál také ne. Brzy už si policie nebude zvát blogery na stanici, ale dojde si pro ně se zatykačem. Budu muset maličko přehodnotit své úmysly s distribucí mé knihy. Původně jsem s ní chtěl objet republiku, ale nějak si nejsem jistý, jestli to vůbec ještě stihnu. Vy, co jste mě podpořili a chcete moji knihu, tak si ji budete moci vyžádat pro zaslání domů. Již brzy ve vašich kinech… Druhým výsledkem voleb je celkem unikátní situace, kdy jedna víra ovládla v podstatě všechny mocenské instituce v zemi. Na jednu stranu je to pro nás průšvih, na stranu druhou se poprvé od revoluce nemůže vláda vymlouvat na sněmovnu, senát, ústavní soud nebo prezidenta. Všichni táhnou za jeden provaz, mají všechnu moc a tedy i všechnu odpovědnost. Třetím výsledkem voleb je potvrzení stávajícího stavu, který se projevil už v parlamentních volbách, ale dal se ještě svést na milion propadlých hlasů. Komunální a senátní volby už ukázaly, že se jedná zřejmě o trend, ale ještě se to dalo brát jako náhoda. Volbu prezidenta bychom už měli brát vážně a nemá smysl se na něco vymlouvat. Celkem jednoznačně se ukázalo, že v této situaci není jak vyhrát. Řekneme si pár faktů: Volební účast byla o dvě procenta vyšší, než v prvním kole. O cca 140 tisíc voličů. Andreje Babiše v podstatě volili všichni jeho voliči z prvního kola, pak i všichni voliči Jaroslava Bašty a ještě získal 200 tisíc dalších voličů, kteří buď k volbám v prvním kole nepřišli a nebo volili někoho z ostatních kandidátů. Pokud to budu brát takto, pak babišova kampaň měla logiku. Babiš o nic nepřišel, získal všechny voliče od SPD, přesvědčil 140 tisíc voličů navíc, aby přišli k volbám a volili ho… a ještě posbíral nějaké drobky u ostatních kandidátů. Vzhledem k tomu, jakou kvadraturu kruhu museli jeho marketéři řešit, tak neodvedli vůbec špatnou práci. Dokázali navýšit babišův výsledek z prvního kola. Ale stejně nebylo jak vyhrát. Z tohoto hlediska vlastně vůbec nevadilo, že Babiš mluvil o Gerasimovi, jako o vrahovi, byl poměrně hodně protiruský a byl proti Okamurovi. Stejně posbíral jeho hlasy. A pokud je neposbíral, tak místo nich dostal hlasy středových voličů, kteří mu ztrátu hlasů z SPD bohatě vyrovnali. Veľký Bocian hrál vlastně docela dobrou hru, ale měl od začátku nedostatečné karty. Většinový volič nám nevěří, že jsme na pokraji války, nevěří, že se chystá jejich ožebračení a nevidí problém v omezování svobody slova. To je prostě realita. Babišova kampaň se dostala do každé domácnosti, ale s 58% voličů to nehnulo. Na druhou stranu, díky výrazné Babišově prohře utekl Okamura hrobníkovi z lopaty. Může teď klidně vyhlásit, že to od začátku věděl, že mu bylo jasné, že oligarcha agrobaron nikdy nevyhraje, protože Babiš není autentická opozice, tou je pouze a jedině SPD a Babiš prostě není cesta. Může dodat něco o tom, že kdyby byl Pavlovým soupeřem Bašta, mohlo by to vypadat úplně jinak. Prohra Babiše značně neutralizuje chyby, které SPD před vlastní volbou udělala. Tato volba prostě ukázala naše limity. Jestliže v minulých prezidentských volbách liberální demokracii chybělo pár desítek tisíc hlasů, teď už jim jich asi sedm set tisíc přebývalo. Když si vezmete, že za těch pět let zemřelo cca 500 tisíc lidí a nových 500 tisíc lidí dospělo a dostalo volební právo, tak máte celý volební výsledek bez problémů vysvětlen. Je nás prostě míň a zatím to na větší změnu smýšlení ve společnosti nevypadá. Babiš může pokračovat v tom, čemu sám pomáhal teď během volební kampaně – může se stát hegemonem opozice, hlasem chudších lidí a seniorů, může se rozkročit směrem k alternativě, i k SPD. Ale i pokud to bude dělat dobře, nikdo ho nepřibere do hry. Bude mít svých 40% (nebo ANO a SPD budou mít spolu 40%), ale to nebude stačit na vládu. Těch zbylých 60% prostě volí současné směřování a naše síly jsou prostě menší, Halík… jsou kurva menší. Nebo se Babiš může snažit dělat to, co dělal předtím, než si uvědomil, že se bez širší podpory prezidentem nestane. Být zase středovým hnutím. Ale jeho osoba je pro pětikolku tak nepřijatelná, že by musel udělat předsedu hnutí z někoho jiného a sám se z politiky stáhnout a řídit to odněkud ze zákulisí. Obě cesty hnutí ANO neskýtají žádné velké možnosti. Pokud ANO bude autenticky opoziční, tak může mít 40% hlasů, ale nikdo ho nevezme do vlády. Nebo bude středové, má šanci se sblížit s ODS, ale zároveň přijde o radikálnější voliče, bude slabší a stane se takovými druhými Modroptáky. Se vším, co to bude obnášet. Dovolím si jednu dlouhodobou věštbu – pokud se ve společnosti nějak rapidně nezmění nálady, tak hnutí ANO sice možná vyhraje příští parlamentní volby, ale bude zase v opozici. Změna u nás nastane jedině tak, že se celá současná koalice strašlivě zdiskredituje a nebo se tu objeví nějaká jiná strana, která dokáže svým programem sebrat Pětikolce skoro milion voličů a zároveň dokáže spolupracovat s Babišem (případně i s SPD), což považuju za naprosté sci-fi. Tyto volby podle mě ukázaly, že radikalismus na naší straně spektra nemá žádný smysl. Soutěžíme o stále stejné voliče a ani velmi vyhrocená kampaň a velmi vážná témata na tom nic nezměnila. Ani válka za humny na tom nic nezměnila, ani vysmátý ksicht Blyštivého Péti na tom nic nezměnil. A budu si muset promyslet, jestli má smysl jakékoliv další demonstrování. Pětikolka potvrdila, že má většinu. Za takových okolností bychom nejspíš byli totéž co Milion chvilek. Babišův volební výsledek prostě ukázal čtyřicetiprocentní limity opozice a dokud se nevyplní všechny ty dezinformace, o kterých jsme mluvili, tak se se na těchto limitech nic nezmění. V této chvíli nám zbylo jedno jediné – kus té jednoty, která tu v posledních dvou týdnech vznikla. Byli jsme si schopní podat ruce a shodnout se na kandidátovi, který rozhodně nebyl bez vady. Měli bychom si to hýčkat.   Vidlák The post Po prohrané bitvě first appeared on Pravý prostor .</a:t>
            </a:r>
            <a:endParaRPr i="1"/>
          </a:p>
        </p:txBody>
      </p:sp>
      <p:sp>
        <p:nvSpPr>
          <p:cNvPr id="182" name="Google Shape;182;p30"/>
          <p:cNvSpPr txBox="1"/>
          <p:nvPr/>
        </p:nvSpPr>
        <p:spPr>
          <a:xfrm>
            <a:off x="444350" y="1127400"/>
            <a:ext cx="7399500" cy="337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Velmi dlouhé abstrakty obsahující celou zprávu:</a:t>
            </a:r>
            <a:endParaRPr sz="1800">
              <a:solidFill>
                <a:schemeClr val="dk2"/>
              </a:solidFill>
            </a:endParaRPr>
          </a:p>
        </p:txBody>
      </p:sp>
      <p:sp>
        <p:nvSpPr>
          <p:cNvPr id="183" name="Google Shape;183;p30"/>
          <p:cNvSpPr txBox="1"/>
          <p:nvPr/>
        </p:nvSpPr>
        <p:spPr>
          <a:xfrm>
            <a:off x="311700" y="4144175"/>
            <a:ext cx="7399500" cy="337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Vs. velmi krátké </a:t>
            </a:r>
            <a:r>
              <a:rPr lang="en" sz="1800">
                <a:solidFill>
                  <a:schemeClr val="dk2"/>
                </a:solidFill>
              </a:rPr>
              <a:t>abstrakty, které jsou spíše titulky:</a:t>
            </a:r>
            <a:endParaRPr sz="1800">
              <a:solidFill>
                <a:schemeClr val="dk2"/>
              </a:solidFill>
            </a:endParaRPr>
          </a:p>
        </p:txBody>
      </p:sp>
      <p:sp>
        <p:nvSpPr>
          <p:cNvPr id="184" name="Google Shape;184;p30"/>
          <p:cNvSpPr txBox="1"/>
          <p:nvPr/>
        </p:nvSpPr>
        <p:spPr>
          <a:xfrm>
            <a:off x="536150" y="4524250"/>
            <a:ext cx="7546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dk2"/>
                </a:solidFill>
              </a:rPr>
              <a:t> Proč asi byl Řezníček z ČT až tak „nestranný“ </a:t>
            </a:r>
            <a:endParaRPr i="1" sz="18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Bias u sentiment analýzy</a:t>
            </a:r>
            <a:endParaRPr/>
          </a:p>
        </p:txBody>
      </p:sp>
      <p:sp>
        <p:nvSpPr>
          <p:cNvPr id="190" name="Google Shape;190;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i="1" lang="en"/>
              <a:t>„Neříkám ani </a:t>
            </a:r>
            <a:r>
              <a:rPr b="1" i="1" lang="en"/>
              <a:t>diskriminace</a:t>
            </a:r>
            <a:r>
              <a:rPr i="1" lang="en"/>
              <a:t>, to je přímo </a:t>
            </a:r>
            <a:r>
              <a:rPr b="1" i="1" lang="en"/>
              <a:t>segregace</a:t>
            </a:r>
            <a:r>
              <a:rPr i="1" lang="en"/>
              <a:t>. </a:t>
            </a:r>
            <a:r>
              <a:rPr b="1" i="1" lang="en"/>
              <a:t>Není to férová soutěž</a:t>
            </a:r>
            <a:r>
              <a:rPr i="1" lang="en"/>
              <a:t>,“ tak se kandidát na prezidenta republiky </a:t>
            </a:r>
            <a:r>
              <a:rPr i="1" lang="en">
                <a:solidFill>
                  <a:srgbClr val="FF0000"/>
                </a:solidFill>
              </a:rPr>
              <a:t>Jaroslav Bašta</a:t>
            </a:r>
            <a:r>
              <a:rPr i="1" lang="en"/>
              <a:t> (SPD) </a:t>
            </a:r>
            <a:r>
              <a:rPr b="1" i="1" lang="en"/>
              <a:t>zásadně rozčílil</a:t>
            </a:r>
            <a:r>
              <a:rPr i="1" lang="en"/>
              <a:t> nad způsobem pořádání tzv. superdebat prezidentských kandidátů. </a:t>
            </a:r>
            <a:endParaRPr i="1"/>
          </a:p>
          <a:p>
            <a:pPr indent="0" lvl="0" marL="457200" rtl="0" algn="l">
              <a:spcBef>
                <a:spcPts val="1200"/>
              </a:spcBef>
              <a:spcAft>
                <a:spcPts val="0"/>
              </a:spcAft>
              <a:buNone/>
            </a:pPr>
            <a:r>
              <a:rPr lang="en"/>
              <a:t>sentiment je -2 (negativní) - nejedná se ale o negativitu vůči Baštovi</a:t>
            </a:r>
            <a:endParaRPr/>
          </a:p>
          <a:p>
            <a:pPr indent="-342900" lvl="0" marL="457200" rtl="0" algn="l">
              <a:spcBef>
                <a:spcPts val="1200"/>
              </a:spcBef>
              <a:spcAft>
                <a:spcPts val="0"/>
              </a:spcAft>
              <a:buSzPts val="1800"/>
              <a:buChar char="-"/>
            </a:pPr>
            <a:r>
              <a:rPr i="1" lang="en"/>
              <a:t>Jindřich Rajchl – předseda </a:t>
            </a:r>
            <a:r>
              <a:rPr b="1" i="1" lang="en"/>
              <a:t>neúspěšného</a:t>
            </a:r>
            <a:r>
              <a:rPr i="1" lang="en"/>
              <a:t> politického projektu PRO – sliboval, že </a:t>
            </a:r>
            <a:r>
              <a:rPr b="1" i="1" lang="en"/>
              <a:t>SPD zničí</a:t>
            </a:r>
            <a:r>
              <a:rPr i="1" lang="en"/>
              <a:t>. </a:t>
            </a:r>
            <a:r>
              <a:rPr b="1" i="1" lang="en"/>
              <a:t>Napadením</a:t>
            </a:r>
            <a:r>
              <a:rPr i="1" lang="en"/>
              <a:t> prezidentského kandidáta </a:t>
            </a:r>
            <a:r>
              <a:rPr i="1" lang="en">
                <a:solidFill>
                  <a:srgbClr val="FF0000"/>
                </a:solidFill>
              </a:rPr>
              <a:t>Bašty</a:t>
            </a:r>
            <a:r>
              <a:rPr i="1" lang="en"/>
              <a:t> se </a:t>
            </a:r>
            <a:r>
              <a:rPr b="1" i="1" lang="en"/>
              <a:t>pokouší podrazit</a:t>
            </a:r>
            <a:r>
              <a:rPr i="1" lang="en"/>
              <a:t> celou sjednocenou opozici. Proto všichni vlastenci k volbám: konec různým kolaborantům! Bašta na Hrad!</a:t>
            </a:r>
            <a:endParaRPr i="1"/>
          </a:p>
          <a:p>
            <a:pPr indent="0" lvl="0" marL="457200" rtl="0" algn="l">
              <a:spcBef>
                <a:spcPts val="1200"/>
              </a:spcBef>
              <a:spcAft>
                <a:spcPts val="1200"/>
              </a:spcAft>
              <a:buNone/>
            </a:pPr>
            <a:r>
              <a:rPr lang="en"/>
              <a:t>sentiment je -2 (negativní) - jedná se ale o podporu Bašty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Cíle práce</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Sentiment analýza na scrapovaných českých webech </a:t>
            </a:r>
            <a:endParaRPr/>
          </a:p>
          <a:p>
            <a:pPr indent="-342900" lvl="0" marL="457200" rtl="0" algn="l">
              <a:spcBef>
                <a:spcPts val="0"/>
              </a:spcBef>
              <a:spcAft>
                <a:spcPts val="0"/>
              </a:spcAft>
              <a:buSzPts val="1800"/>
              <a:buChar char="-"/>
            </a:pPr>
            <a:r>
              <a:rPr lang="en"/>
              <a:t>Zaměření se na rozdíl mezi dezinfo a normálními weby</a:t>
            </a:r>
            <a:endParaRPr/>
          </a:p>
          <a:p>
            <a:pPr indent="-342900" lvl="0" marL="457200" rtl="0" algn="l">
              <a:spcBef>
                <a:spcPts val="0"/>
              </a:spcBef>
              <a:spcAft>
                <a:spcPts val="0"/>
              </a:spcAft>
              <a:buSzPts val="1800"/>
              <a:buChar char="-"/>
            </a:pPr>
            <a:r>
              <a:rPr lang="en"/>
              <a:t>Analýza specifik prezidentských voleb 2023 - sledujeme celý měsíc leden 2023</a:t>
            </a:r>
            <a:endParaRPr/>
          </a:p>
        </p:txBody>
      </p:sp>
      <p:pic>
        <p:nvPicPr>
          <p:cNvPr id="62" name="Google Shape;62;p14"/>
          <p:cNvPicPr preferRelativeResize="0"/>
          <p:nvPr/>
        </p:nvPicPr>
        <p:blipFill>
          <a:blip r:embed="rId3">
            <a:alphaModFix/>
          </a:blip>
          <a:stretch>
            <a:fillRect/>
          </a:stretch>
        </p:blipFill>
        <p:spPr>
          <a:xfrm>
            <a:off x="1395475" y="2571752"/>
            <a:ext cx="6353051" cy="24226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Výsledky</a:t>
            </a:r>
            <a:endParaRPr/>
          </a:p>
        </p:txBody>
      </p:sp>
      <p:sp>
        <p:nvSpPr>
          <p:cNvPr id="196" name="Google Shape;196;p32"/>
          <p:cNvSpPr txBox="1"/>
          <p:nvPr>
            <p:ph idx="1" type="body"/>
          </p:nvPr>
        </p:nvSpPr>
        <p:spPr>
          <a:xfrm>
            <a:off x="311700" y="4125775"/>
            <a:ext cx="8520600" cy="443100"/>
          </a:xfrm>
          <a:prstGeom prst="rect">
            <a:avLst/>
          </a:prstGeom>
        </p:spPr>
        <p:txBody>
          <a:bodyPr anchorCtr="0" anchor="t" bIns="91425" lIns="91425" spcFirstLastPara="1" rIns="91425" wrap="square" tIns="91425">
            <a:normAutofit fontScale="85000"/>
          </a:bodyPr>
          <a:lstStyle/>
          <a:p>
            <a:pPr indent="-325755" lvl="0" marL="457200" rtl="0" algn="l">
              <a:spcBef>
                <a:spcPts val="0"/>
              </a:spcBef>
              <a:spcAft>
                <a:spcPts val="0"/>
              </a:spcAft>
              <a:buSzPct val="100000"/>
              <a:buChar char="-"/>
            </a:pPr>
            <a:r>
              <a:rPr lang="en"/>
              <a:t>Škála predikovaného sentimentu je od </a:t>
            </a:r>
            <a:r>
              <a:rPr lang="en">
                <a:solidFill>
                  <a:srgbClr val="FF0000"/>
                </a:solidFill>
              </a:rPr>
              <a:t>-2 (odpovídá negative)</a:t>
            </a:r>
            <a:r>
              <a:rPr lang="en"/>
              <a:t> po</a:t>
            </a:r>
            <a:r>
              <a:rPr lang="en">
                <a:solidFill>
                  <a:srgbClr val="00FF00"/>
                </a:solidFill>
              </a:rPr>
              <a:t> </a:t>
            </a:r>
            <a:r>
              <a:rPr lang="en">
                <a:solidFill>
                  <a:srgbClr val="38761D"/>
                </a:solidFill>
              </a:rPr>
              <a:t>2 (odpovídá positive)</a:t>
            </a:r>
            <a:endParaRPr>
              <a:solidFill>
                <a:srgbClr val="38761D"/>
              </a:solidFill>
            </a:endParaRPr>
          </a:p>
        </p:txBody>
      </p:sp>
      <p:pic>
        <p:nvPicPr>
          <p:cNvPr id="197" name="Google Shape;197;p32"/>
          <p:cNvPicPr preferRelativeResize="0"/>
          <p:nvPr/>
        </p:nvPicPr>
        <p:blipFill>
          <a:blip r:embed="rId3">
            <a:alphaModFix/>
          </a:blip>
          <a:stretch>
            <a:fillRect/>
          </a:stretch>
        </p:blipFill>
        <p:spPr>
          <a:xfrm>
            <a:off x="311700" y="1057850"/>
            <a:ext cx="8606085" cy="3027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Analýza a vizualizace dat</a:t>
            </a:r>
            <a:endParaRPr/>
          </a:p>
          <a:p>
            <a:pPr indent="0" lvl="0" marL="0" rtl="0" algn="l">
              <a:spcBef>
                <a:spcPts val="0"/>
              </a:spcBef>
              <a:spcAft>
                <a:spcPts val="0"/>
              </a:spcAft>
              <a:buNone/>
            </a:pPr>
            <a:r>
              <a:t/>
            </a:r>
            <a:endParaRPr/>
          </a:p>
        </p:txBody>
      </p:sp>
      <p:sp>
        <p:nvSpPr>
          <p:cNvPr id="203" name="Google Shape;203;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Data Preprocessing</a:t>
            </a:r>
            <a:endParaRPr/>
          </a:p>
          <a:p>
            <a:pPr indent="-342900" lvl="0" marL="457200" rtl="0" algn="l">
              <a:spcBef>
                <a:spcPts val="0"/>
              </a:spcBef>
              <a:spcAft>
                <a:spcPts val="0"/>
              </a:spcAft>
              <a:buSzPts val="1800"/>
              <a:buChar char="-"/>
            </a:pPr>
            <a:r>
              <a:rPr lang="en"/>
              <a:t>Rozdělení článků podle negativity + průzkum</a:t>
            </a:r>
            <a:endParaRPr/>
          </a:p>
          <a:p>
            <a:pPr indent="-342900" lvl="0" marL="457200" rtl="0" algn="l">
              <a:spcBef>
                <a:spcPts val="0"/>
              </a:spcBef>
              <a:spcAft>
                <a:spcPts val="0"/>
              </a:spcAft>
              <a:buSzPts val="1800"/>
              <a:buChar char="-"/>
            </a:pPr>
            <a:r>
              <a:rPr lang="en"/>
              <a:t>Rozdělení na dezinfo a normální weby + průzkum</a:t>
            </a:r>
            <a:endParaRPr/>
          </a:p>
          <a:p>
            <a:pPr indent="-342900" lvl="0" marL="457200" rtl="0" algn="l">
              <a:spcBef>
                <a:spcPts val="0"/>
              </a:spcBef>
              <a:spcAft>
                <a:spcPts val="0"/>
              </a:spcAft>
              <a:buSzPts val="1800"/>
              <a:buChar char="-"/>
            </a:pPr>
            <a:r>
              <a:rPr lang="en"/>
              <a:t>Analýza termínů spojovaných s dezinfo scénou</a:t>
            </a:r>
            <a:endParaRPr/>
          </a:p>
          <a:p>
            <a:pPr indent="-342900" lvl="0" marL="457200" rtl="0" algn="l">
              <a:spcBef>
                <a:spcPts val="0"/>
              </a:spcBef>
              <a:spcAft>
                <a:spcPts val="0"/>
              </a:spcAft>
              <a:buSzPts val="1800"/>
              <a:buChar char="-"/>
            </a:pPr>
            <a:r>
              <a:rPr lang="en"/>
              <a:t>Analýza zpracování událostí dezinfo scénou vs. normálními weby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Odstranění nečitelných abstraktů</a:t>
            </a:r>
            <a:endParaRPr/>
          </a:p>
        </p:txBody>
      </p:sp>
      <p:sp>
        <p:nvSpPr>
          <p:cNvPr id="209" name="Google Shape;209;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problém se slovenštinou</a:t>
            </a:r>
            <a:endParaRPr/>
          </a:p>
          <a:p>
            <a:pPr indent="0" lvl="0" marL="0" rtl="0" algn="l">
              <a:spcBef>
                <a:spcPts val="1200"/>
              </a:spcBef>
              <a:spcAft>
                <a:spcPts val="0"/>
              </a:spcAft>
              <a:buNone/>
            </a:pPr>
            <a:r>
              <a:rPr lang="en"/>
              <a:t>- problém při scrapování</a:t>
            </a:r>
            <a:endParaRPr/>
          </a:p>
          <a:p>
            <a:pPr indent="0" lvl="0" marL="457200" rtl="0" algn="l">
              <a:spcBef>
                <a:spcPts val="1200"/>
              </a:spcBef>
              <a:spcAft>
                <a:spcPts val="1200"/>
              </a:spcAft>
              <a:buNone/>
            </a:pPr>
            <a:r>
              <a:t/>
            </a:r>
            <a:endParaRPr/>
          </a:p>
        </p:txBody>
      </p:sp>
      <p:pic>
        <p:nvPicPr>
          <p:cNvPr id="210" name="Google Shape;210;p34"/>
          <p:cNvPicPr preferRelativeResize="0"/>
          <p:nvPr/>
        </p:nvPicPr>
        <p:blipFill>
          <a:blip r:embed="rId3">
            <a:alphaModFix/>
          </a:blip>
          <a:stretch>
            <a:fillRect/>
          </a:stretch>
        </p:blipFill>
        <p:spPr>
          <a:xfrm>
            <a:off x="403500" y="2159912"/>
            <a:ext cx="8184999" cy="2246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Lemmatizace - majka</a:t>
            </a:r>
            <a:endParaRPr/>
          </a:p>
        </p:txBody>
      </p:sp>
      <p:sp>
        <p:nvSpPr>
          <p:cNvPr id="216" name="Google Shape;216;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Pavel Šmerk, Ph.D., MUNI</a:t>
            </a:r>
            <a:endParaRPr/>
          </a:p>
          <a:p>
            <a:pPr indent="-342900" lvl="0" marL="457200" rtl="0" algn="l">
              <a:spcBef>
                <a:spcPts val="0"/>
              </a:spcBef>
              <a:spcAft>
                <a:spcPts val="0"/>
              </a:spcAft>
              <a:buSzPts val="1800"/>
              <a:buChar char="-"/>
            </a:pPr>
            <a:r>
              <a:rPr lang="en"/>
              <a:t>Morfologický analyzátor pro český jazyk</a:t>
            </a:r>
            <a:endParaRPr/>
          </a:p>
          <a:p>
            <a:pPr indent="457200" lvl="0" marL="0" rtl="0" algn="l">
              <a:spcBef>
                <a:spcPts val="1200"/>
              </a:spcBef>
              <a:spcAft>
                <a:spcPts val="0"/>
              </a:spcAft>
              <a:buNone/>
            </a:pPr>
            <a:r>
              <a:rPr lang="en" u="sng">
                <a:solidFill>
                  <a:schemeClr val="hlink"/>
                </a:solidFill>
                <a:hlinkClick r:id="rId3"/>
              </a:rPr>
              <a:t>https://nlp.fi.muni.cz/ma/</a:t>
            </a:r>
            <a:endParaRPr/>
          </a:p>
          <a:p>
            <a:pPr indent="45720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Protip: Nutno ošetřit názvy kandidátů před lemmatizací (Nerudová -&gt; nerudný)</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Odstranění stopslov</a:t>
            </a:r>
            <a:endParaRPr/>
          </a:p>
        </p:txBody>
      </p:sp>
      <p:pic>
        <p:nvPicPr>
          <p:cNvPr id="222" name="Google Shape;222;p36"/>
          <p:cNvPicPr preferRelativeResize="0"/>
          <p:nvPr/>
        </p:nvPicPr>
        <p:blipFill>
          <a:blip r:embed="rId3">
            <a:alphaModFix/>
          </a:blip>
          <a:stretch>
            <a:fillRect/>
          </a:stretch>
        </p:blipFill>
        <p:spPr>
          <a:xfrm>
            <a:off x="1301825" y="2436300"/>
            <a:ext cx="6540351" cy="2707200"/>
          </a:xfrm>
          <a:prstGeom prst="rect">
            <a:avLst/>
          </a:prstGeom>
          <a:noFill/>
          <a:ln>
            <a:noFill/>
          </a:ln>
        </p:spPr>
      </p:pic>
      <p:sp>
        <p:nvSpPr>
          <p:cNvPr id="223" name="Google Shape;223;p36"/>
          <p:cNvSpPr txBox="1"/>
          <p:nvPr/>
        </p:nvSpPr>
        <p:spPr>
          <a:xfrm>
            <a:off x="481075" y="1053950"/>
            <a:ext cx="7748400" cy="1382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Nutno zvětšit </a:t>
            </a:r>
            <a:r>
              <a:rPr lang="en" sz="1800">
                <a:solidFill>
                  <a:schemeClr val="dk2"/>
                </a:solidFill>
              </a:rPr>
              <a:t>databázi</a:t>
            </a:r>
            <a:r>
              <a:rPr lang="en" sz="1800">
                <a:solidFill>
                  <a:schemeClr val="dk2"/>
                </a:solidFill>
              </a:rPr>
              <a:t> českých stopslov i o další slova - např. často používaná slovesa (</a:t>
            </a:r>
            <a:r>
              <a:rPr i="1" lang="en" sz="1800">
                <a:solidFill>
                  <a:schemeClr val="dk2"/>
                </a:solidFill>
              </a:rPr>
              <a:t>říct, vyjádřil, prohlásil, …</a:t>
            </a:r>
            <a:r>
              <a:rPr lang="en" sz="1800">
                <a:solidFill>
                  <a:schemeClr val="dk2"/>
                </a:solidFill>
              </a:rPr>
              <a:t>), zájmena, názvy dnů,…</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Potřeba přidat také slova spojená s volbou prezidenta, která se objevují velmi často a nepřináší žádnou hodnotu (</a:t>
            </a:r>
            <a:r>
              <a:rPr i="1" lang="en" sz="1800">
                <a:solidFill>
                  <a:schemeClr val="dk2"/>
                </a:solidFill>
              </a:rPr>
              <a:t>volit, volič, hlas, …</a:t>
            </a:r>
            <a:r>
              <a:rPr lang="en" sz="1800">
                <a:solidFill>
                  <a:schemeClr val="dk2"/>
                </a:solidFill>
              </a:rPr>
              <a:t>)</a:t>
            </a:r>
            <a:endParaRPr sz="18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Jména kandidátů</a:t>
            </a:r>
            <a:endParaRPr/>
          </a:p>
        </p:txBody>
      </p:sp>
      <p:pic>
        <p:nvPicPr>
          <p:cNvPr id="229" name="Google Shape;229;p37"/>
          <p:cNvPicPr preferRelativeResize="0"/>
          <p:nvPr/>
        </p:nvPicPr>
        <p:blipFill>
          <a:blip r:embed="rId3">
            <a:alphaModFix/>
          </a:blip>
          <a:stretch>
            <a:fillRect/>
          </a:stretch>
        </p:blipFill>
        <p:spPr>
          <a:xfrm>
            <a:off x="311700" y="1411305"/>
            <a:ext cx="8520599" cy="232089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Srovnání normálních a dezinfo webů</a:t>
            </a:r>
            <a:endParaRPr/>
          </a:p>
        </p:txBody>
      </p:sp>
      <p:sp>
        <p:nvSpPr>
          <p:cNvPr id="235" name="Google Shape;235;p38"/>
          <p:cNvSpPr txBox="1"/>
          <p:nvPr>
            <p:ph idx="1" type="body"/>
          </p:nvPr>
        </p:nvSpPr>
        <p:spPr>
          <a:xfrm>
            <a:off x="311700" y="3636900"/>
            <a:ext cx="4031400" cy="1506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Normální</a:t>
            </a:r>
            <a:endParaRPr b="1"/>
          </a:p>
        </p:txBody>
      </p:sp>
      <p:sp>
        <p:nvSpPr>
          <p:cNvPr id="236" name="Google Shape;236;p38"/>
          <p:cNvSpPr txBox="1"/>
          <p:nvPr>
            <p:ph idx="1" type="body"/>
          </p:nvPr>
        </p:nvSpPr>
        <p:spPr>
          <a:xfrm>
            <a:off x="4925950" y="3636900"/>
            <a:ext cx="4031400" cy="1506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Dezinfo</a:t>
            </a:r>
            <a:endParaRPr b="1"/>
          </a:p>
        </p:txBody>
      </p:sp>
      <p:pic>
        <p:nvPicPr>
          <p:cNvPr id="237" name="Google Shape;237;p38"/>
          <p:cNvPicPr preferRelativeResize="0"/>
          <p:nvPr/>
        </p:nvPicPr>
        <p:blipFill>
          <a:blip r:embed="rId3">
            <a:alphaModFix/>
          </a:blip>
          <a:stretch>
            <a:fillRect/>
          </a:stretch>
        </p:blipFill>
        <p:spPr>
          <a:xfrm>
            <a:off x="-1" y="1311000"/>
            <a:ext cx="4534450" cy="2359675"/>
          </a:xfrm>
          <a:prstGeom prst="rect">
            <a:avLst/>
          </a:prstGeom>
          <a:noFill/>
          <a:ln>
            <a:noFill/>
          </a:ln>
        </p:spPr>
      </p:pic>
      <p:pic>
        <p:nvPicPr>
          <p:cNvPr id="238" name="Google Shape;238;p38"/>
          <p:cNvPicPr preferRelativeResize="0"/>
          <p:nvPr/>
        </p:nvPicPr>
        <p:blipFill>
          <a:blip r:embed="rId4">
            <a:alphaModFix/>
          </a:blip>
          <a:stretch>
            <a:fillRect/>
          </a:stretch>
        </p:blipFill>
        <p:spPr>
          <a:xfrm>
            <a:off x="4435700" y="1273050"/>
            <a:ext cx="4680299" cy="2435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Rozdělení podle negativity</a:t>
            </a:r>
            <a:endParaRPr/>
          </a:p>
        </p:txBody>
      </p:sp>
      <p:sp>
        <p:nvSpPr>
          <p:cNvPr id="244" name="Google Shape;244;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Negativní:</a:t>
            </a:r>
            <a:endParaRPr/>
          </a:p>
          <a:p>
            <a:pPr indent="-317500" lvl="1" marL="914400" rtl="0" algn="l">
              <a:spcBef>
                <a:spcPts val="0"/>
              </a:spcBef>
              <a:spcAft>
                <a:spcPts val="0"/>
              </a:spcAft>
              <a:buSzPts val="1400"/>
              <a:buChar char="-"/>
            </a:pPr>
            <a:r>
              <a:rPr lang="en"/>
              <a:t>predikovaný sentiment -2, -1</a:t>
            </a:r>
            <a:endParaRPr/>
          </a:p>
          <a:p>
            <a:pPr indent="-342900" lvl="0" marL="457200" rtl="0" algn="l">
              <a:spcBef>
                <a:spcPts val="0"/>
              </a:spcBef>
              <a:spcAft>
                <a:spcPts val="0"/>
              </a:spcAft>
              <a:buSzPts val="1800"/>
              <a:buChar char="-"/>
            </a:pPr>
            <a:r>
              <a:rPr lang="en"/>
              <a:t>Neutrální:</a:t>
            </a:r>
            <a:endParaRPr/>
          </a:p>
          <a:p>
            <a:pPr indent="-317500" lvl="1" marL="914400" rtl="0" algn="l">
              <a:spcBef>
                <a:spcPts val="0"/>
              </a:spcBef>
              <a:spcAft>
                <a:spcPts val="0"/>
              </a:spcAft>
              <a:buSzPts val="1400"/>
              <a:buChar char="-"/>
            </a:pPr>
            <a:r>
              <a:rPr lang="en"/>
              <a:t>predikovaný sentiment 0</a:t>
            </a:r>
            <a:endParaRPr/>
          </a:p>
          <a:p>
            <a:pPr indent="-342900" lvl="0" marL="457200" rtl="0" algn="l">
              <a:spcBef>
                <a:spcPts val="0"/>
              </a:spcBef>
              <a:spcAft>
                <a:spcPts val="0"/>
              </a:spcAft>
              <a:buSzPts val="1800"/>
              <a:buChar char="-"/>
            </a:pPr>
            <a:r>
              <a:rPr lang="en"/>
              <a:t>Pozitivní:</a:t>
            </a:r>
            <a:endParaRPr/>
          </a:p>
          <a:p>
            <a:pPr indent="-317500" lvl="1" marL="914400" rtl="0" algn="l">
              <a:spcBef>
                <a:spcPts val="0"/>
              </a:spcBef>
              <a:spcAft>
                <a:spcPts val="0"/>
              </a:spcAft>
              <a:buSzPts val="1400"/>
              <a:buChar char="-"/>
            </a:pPr>
            <a:r>
              <a:rPr lang="en"/>
              <a:t>Predikovaný sentiment 1, 2</a:t>
            </a:r>
            <a:endParaRPr/>
          </a:p>
          <a:p>
            <a:pPr indent="0" lvl="0" marL="0" rtl="0" algn="l">
              <a:spcBef>
                <a:spcPts val="1200"/>
              </a:spcBef>
              <a:spcAft>
                <a:spcPts val="0"/>
              </a:spcAft>
              <a:buNone/>
            </a:pPr>
            <a:r>
              <a:rPr lang="en"/>
              <a:t>Průměrný sentiment:</a:t>
            </a:r>
            <a:endParaRPr/>
          </a:p>
          <a:p>
            <a:pPr indent="-342900" lvl="0" marL="457200" rtl="0" algn="l">
              <a:spcBef>
                <a:spcPts val="1200"/>
              </a:spcBef>
              <a:spcAft>
                <a:spcPts val="0"/>
              </a:spcAft>
              <a:buSzPts val="1800"/>
              <a:buChar char="-"/>
            </a:pPr>
            <a:r>
              <a:rPr lang="en"/>
              <a:t>Normální weby: -0.737</a:t>
            </a:r>
            <a:endParaRPr/>
          </a:p>
          <a:p>
            <a:pPr indent="-342900" lvl="0" marL="457200" rtl="0" algn="l">
              <a:spcBef>
                <a:spcPts val="0"/>
              </a:spcBef>
              <a:spcAft>
                <a:spcPts val="0"/>
              </a:spcAft>
              <a:buSzPts val="1800"/>
              <a:buChar char="-"/>
            </a:pPr>
            <a:r>
              <a:rPr lang="en"/>
              <a:t>Dezinfo: -1.129</a:t>
            </a:r>
            <a:endParaRPr/>
          </a:p>
        </p:txBody>
      </p:sp>
      <p:pic>
        <p:nvPicPr>
          <p:cNvPr id="245" name="Google Shape;245;p39"/>
          <p:cNvPicPr preferRelativeResize="0"/>
          <p:nvPr/>
        </p:nvPicPr>
        <p:blipFill>
          <a:blip r:embed="rId3">
            <a:alphaModFix/>
          </a:blip>
          <a:stretch>
            <a:fillRect/>
          </a:stretch>
        </p:blipFill>
        <p:spPr>
          <a:xfrm>
            <a:off x="4572011" y="1580270"/>
            <a:ext cx="3607939" cy="2817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Normální weby</a:t>
            </a:r>
            <a:endParaRPr/>
          </a:p>
        </p:txBody>
      </p:sp>
      <p:sp>
        <p:nvSpPr>
          <p:cNvPr id="251" name="Google Shape;251;p40"/>
          <p:cNvSpPr txBox="1"/>
          <p:nvPr>
            <p:ph idx="1" type="body"/>
          </p:nvPr>
        </p:nvSpPr>
        <p:spPr>
          <a:xfrm>
            <a:off x="311700" y="1152475"/>
            <a:ext cx="85206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Více vyrovnané rozložení slov u pozitivních a negativních sentimentů</a:t>
            </a:r>
            <a:endParaRPr/>
          </a:p>
        </p:txBody>
      </p:sp>
      <p:sp>
        <p:nvSpPr>
          <p:cNvPr id="252" name="Google Shape;252;p40"/>
          <p:cNvSpPr txBox="1"/>
          <p:nvPr>
            <p:ph idx="1" type="body"/>
          </p:nvPr>
        </p:nvSpPr>
        <p:spPr>
          <a:xfrm>
            <a:off x="311700" y="4010150"/>
            <a:ext cx="3694800" cy="1133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Negativní sentiment</a:t>
            </a:r>
            <a:endParaRPr b="1"/>
          </a:p>
        </p:txBody>
      </p:sp>
      <p:sp>
        <p:nvSpPr>
          <p:cNvPr id="253" name="Google Shape;253;p40"/>
          <p:cNvSpPr txBox="1"/>
          <p:nvPr>
            <p:ph idx="1" type="body"/>
          </p:nvPr>
        </p:nvSpPr>
        <p:spPr>
          <a:xfrm>
            <a:off x="4572000" y="4010150"/>
            <a:ext cx="3584100" cy="1133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Pozitivní sentiment</a:t>
            </a:r>
            <a:endParaRPr b="1"/>
          </a:p>
        </p:txBody>
      </p:sp>
      <p:pic>
        <p:nvPicPr>
          <p:cNvPr id="254" name="Google Shape;254;p40"/>
          <p:cNvPicPr preferRelativeResize="0"/>
          <p:nvPr/>
        </p:nvPicPr>
        <p:blipFill>
          <a:blip r:embed="rId3">
            <a:alphaModFix/>
          </a:blip>
          <a:stretch>
            <a:fillRect/>
          </a:stretch>
        </p:blipFill>
        <p:spPr>
          <a:xfrm>
            <a:off x="152400" y="1877575"/>
            <a:ext cx="3805187" cy="1980175"/>
          </a:xfrm>
          <a:prstGeom prst="rect">
            <a:avLst/>
          </a:prstGeom>
          <a:noFill/>
          <a:ln>
            <a:noFill/>
          </a:ln>
        </p:spPr>
      </p:pic>
      <p:pic>
        <p:nvPicPr>
          <p:cNvPr id="255" name="Google Shape;255;p40"/>
          <p:cNvPicPr preferRelativeResize="0"/>
          <p:nvPr/>
        </p:nvPicPr>
        <p:blipFill>
          <a:blip r:embed="rId4">
            <a:alphaModFix/>
          </a:blip>
          <a:stretch>
            <a:fillRect/>
          </a:stretch>
        </p:blipFill>
        <p:spPr>
          <a:xfrm>
            <a:off x="4572012" y="1877575"/>
            <a:ext cx="3805187" cy="1980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1"/>
          <p:cNvSpPr txBox="1"/>
          <p:nvPr>
            <p:ph type="title"/>
          </p:nvPr>
        </p:nvSpPr>
        <p:spPr>
          <a:xfrm>
            <a:off x="311700" y="341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Dezinfo weby</a:t>
            </a:r>
            <a:endParaRPr/>
          </a:p>
        </p:txBody>
      </p:sp>
      <p:sp>
        <p:nvSpPr>
          <p:cNvPr id="261" name="Google Shape;261;p41"/>
          <p:cNvSpPr txBox="1"/>
          <p:nvPr>
            <p:ph idx="1" type="body"/>
          </p:nvPr>
        </p:nvSpPr>
        <p:spPr>
          <a:xfrm>
            <a:off x="262800" y="3062525"/>
            <a:ext cx="4031400" cy="150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Negativní sentiment</a:t>
            </a:r>
            <a:endParaRPr b="1"/>
          </a:p>
          <a:p>
            <a:pPr indent="-342900" lvl="0" marL="457200" rtl="0" algn="l">
              <a:spcBef>
                <a:spcPts val="1200"/>
              </a:spcBef>
              <a:spcAft>
                <a:spcPts val="0"/>
              </a:spcAft>
              <a:buSzPts val="1800"/>
              <a:buChar char="-"/>
            </a:pPr>
            <a:r>
              <a:rPr lang="en"/>
              <a:t>Velká negativita okolo vlády</a:t>
            </a:r>
            <a:endParaRPr/>
          </a:p>
          <a:p>
            <a:pPr indent="-342900" lvl="0" marL="457200" rtl="0" algn="l">
              <a:spcBef>
                <a:spcPts val="0"/>
              </a:spcBef>
              <a:spcAft>
                <a:spcPts val="0"/>
              </a:spcAft>
              <a:buSzPts val="1800"/>
              <a:buChar char="-"/>
            </a:pPr>
            <a:r>
              <a:rPr lang="en"/>
              <a:t>USA, americký, EU</a:t>
            </a:r>
            <a:endParaRPr/>
          </a:p>
        </p:txBody>
      </p:sp>
      <p:pic>
        <p:nvPicPr>
          <p:cNvPr id="262" name="Google Shape;262;p41"/>
          <p:cNvPicPr preferRelativeResize="0"/>
          <p:nvPr/>
        </p:nvPicPr>
        <p:blipFill>
          <a:blip r:embed="rId3">
            <a:alphaModFix/>
          </a:blip>
          <a:stretch>
            <a:fillRect/>
          </a:stretch>
        </p:blipFill>
        <p:spPr>
          <a:xfrm>
            <a:off x="213938" y="913783"/>
            <a:ext cx="4129125" cy="2148730"/>
          </a:xfrm>
          <a:prstGeom prst="rect">
            <a:avLst/>
          </a:prstGeom>
          <a:noFill/>
          <a:ln>
            <a:noFill/>
          </a:ln>
        </p:spPr>
      </p:pic>
      <p:pic>
        <p:nvPicPr>
          <p:cNvPr id="263" name="Google Shape;263;p41"/>
          <p:cNvPicPr preferRelativeResize="0"/>
          <p:nvPr/>
        </p:nvPicPr>
        <p:blipFill>
          <a:blip r:embed="rId4">
            <a:alphaModFix/>
          </a:blip>
          <a:stretch>
            <a:fillRect/>
          </a:stretch>
        </p:blipFill>
        <p:spPr>
          <a:xfrm>
            <a:off x="4571998" y="913775"/>
            <a:ext cx="4129128" cy="2148750"/>
          </a:xfrm>
          <a:prstGeom prst="rect">
            <a:avLst/>
          </a:prstGeom>
          <a:noFill/>
          <a:ln>
            <a:noFill/>
          </a:ln>
        </p:spPr>
      </p:pic>
      <p:sp>
        <p:nvSpPr>
          <p:cNvPr id="264" name="Google Shape;264;p41"/>
          <p:cNvSpPr txBox="1"/>
          <p:nvPr>
            <p:ph idx="1" type="body"/>
          </p:nvPr>
        </p:nvSpPr>
        <p:spPr>
          <a:xfrm>
            <a:off x="4620850" y="3062525"/>
            <a:ext cx="4031400" cy="150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Pozitivní sentiment</a:t>
            </a:r>
            <a:endParaRPr b="1"/>
          </a:p>
          <a:p>
            <a:pPr indent="-342900" lvl="0" marL="457200" rtl="0" algn="l">
              <a:spcBef>
                <a:spcPts val="1200"/>
              </a:spcBef>
              <a:spcAft>
                <a:spcPts val="0"/>
              </a:spcAft>
              <a:buSzPts val="1800"/>
              <a:buChar char="-"/>
            </a:pPr>
            <a:r>
              <a:rPr lang="en"/>
              <a:t>Ruský, válka, zbraň, Andrej</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Scraping</a:t>
            </a:r>
            <a:endParaRPr/>
          </a:p>
        </p:txBody>
      </p:sp>
      <p:sp>
        <p:nvSpPr>
          <p:cNvPr id="68" name="Google Shape;68;p15"/>
          <p:cNvSpPr txBox="1"/>
          <p:nvPr>
            <p:ph idx="1" type="body"/>
          </p:nvPr>
        </p:nvSpPr>
        <p:spPr>
          <a:xfrm>
            <a:off x="311700" y="1109025"/>
            <a:ext cx="4260300" cy="3139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Úspěšně scrapované weby:</a:t>
            </a:r>
            <a:endParaRPr/>
          </a:p>
          <a:p>
            <a:pPr indent="-342900" lvl="0" marL="457200" rtl="0" algn="l">
              <a:spcBef>
                <a:spcPts val="1200"/>
              </a:spcBef>
              <a:spcAft>
                <a:spcPts val="0"/>
              </a:spcAft>
              <a:buSzPts val="1800"/>
              <a:buChar char="●"/>
            </a:pPr>
            <a:r>
              <a:rPr lang="en"/>
              <a:t>iDNES.cz</a:t>
            </a:r>
            <a:endParaRPr/>
          </a:p>
          <a:p>
            <a:pPr indent="-342900" lvl="0" marL="457200" rtl="0" algn="l">
              <a:spcBef>
                <a:spcPts val="0"/>
              </a:spcBef>
              <a:spcAft>
                <a:spcPts val="0"/>
              </a:spcAft>
              <a:buSzPts val="1800"/>
              <a:buChar char="●"/>
            </a:pPr>
            <a:r>
              <a:rPr lang="en"/>
              <a:t>Lidovky.cz</a:t>
            </a:r>
            <a:endParaRPr/>
          </a:p>
          <a:p>
            <a:pPr indent="-342900" lvl="0" marL="457200" rtl="0" algn="l">
              <a:spcBef>
                <a:spcPts val="0"/>
              </a:spcBef>
              <a:spcAft>
                <a:spcPts val="0"/>
              </a:spcAft>
              <a:buSzPts val="1800"/>
              <a:buChar char="●"/>
            </a:pPr>
            <a:r>
              <a:rPr lang="en"/>
              <a:t>Aktualně.cz</a:t>
            </a:r>
            <a:endParaRPr/>
          </a:p>
          <a:p>
            <a:pPr indent="-342900" lvl="0" marL="457200" rtl="0" algn="l">
              <a:spcBef>
                <a:spcPts val="0"/>
              </a:spcBef>
              <a:spcAft>
                <a:spcPts val="0"/>
              </a:spcAft>
              <a:buSzPts val="1800"/>
              <a:buChar char="●"/>
            </a:pPr>
            <a:r>
              <a:rPr lang="en"/>
              <a:t>Ac24.cz</a:t>
            </a:r>
            <a:endParaRPr/>
          </a:p>
          <a:p>
            <a:pPr indent="-342900" lvl="0" marL="457200" rtl="0" algn="l">
              <a:spcBef>
                <a:spcPts val="0"/>
              </a:spcBef>
              <a:spcAft>
                <a:spcPts val="0"/>
              </a:spcAft>
              <a:buSzPts val="1800"/>
              <a:buChar char="●"/>
            </a:pPr>
            <a:r>
              <a:rPr lang="en"/>
              <a:t>CzechFreePress.cz</a:t>
            </a:r>
            <a:endParaRPr/>
          </a:p>
          <a:p>
            <a:pPr indent="-342900" lvl="0" marL="457200" rtl="0" algn="l">
              <a:spcBef>
                <a:spcPts val="0"/>
              </a:spcBef>
              <a:spcAft>
                <a:spcPts val="0"/>
              </a:spcAft>
              <a:buSzPts val="1800"/>
              <a:buChar char="●"/>
            </a:pPr>
            <a:r>
              <a:rPr lang="en"/>
              <a:t>Pravdive.cz</a:t>
            </a:r>
            <a:endParaRPr/>
          </a:p>
          <a:p>
            <a:pPr indent="-342900" lvl="0" marL="457200" rtl="0" algn="l">
              <a:spcBef>
                <a:spcPts val="0"/>
              </a:spcBef>
              <a:spcAft>
                <a:spcPts val="0"/>
              </a:spcAft>
              <a:buSzPts val="1800"/>
              <a:buChar char="●"/>
            </a:pPr>
            <a:r>
              <a:rPr lang="en"/>
              <a:t>Zvedavec.news</a:t>
            </a:r>
            <a:endParaRPr/>
          </a:p>
          <a:p>
            <a:pPr indent="-342900" lvl="0" marL="457200" rtl="0" algn="l">
              <a:spcBef>
                <a:spcPts val="0"/>
              </a:spcBef>
              <a:spcAft>
                <a:spcPts val="0"/>
              </a:spcAft>
              <a:buSzPts val="1800"/>
              <a:buChar char="●"/>
            </a:pPr>
            <a:r>
              <a:rPr lang="en"/>
              <a:t>Novarepublika.cz</a:t>
            </a:r>
            <a:endParaRPr/>
          </a:p>
          <a:p>
            <a:pPr indent="-342900" lvl="0" marL="457200" rtl="0" algn="l">
              <a:spcBef>
                <a:spcPts val="0"/>
              </a:spcBef>
              <a:spcAft>
                <a:spcPts val="0"/>
              </a:spcAft>
              <a:buSzPts val="1800"/>
              <a:buChar char="●"/>
            </a:pPr>
            <a:r>
              <a:rPr lang="en"/>
              <a:t>parlamentnilisty.cz</a:t>
            </a:r>
            <a:endParaRPr/>
          </a:p>
        </p:txBody>
      </p:sp>
      <p:sp>
        <p:nvSpPr>
          <p:cNvPr id="69" name="Google Shape;69;p15"/>
          <p:cNvSpPr txBox="1"/>
          <p:nvPr>
            <p:ph idx="1" type="body"/>
          </p:nvPr>
        </p:nvSpPr>
        <p:spPr>
          <a:xfrm>
            <a:off x="4723950" y="1243050"/>
            <a:ext cx="4260300" cy="345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Neúspěšně scrapované weby:</a:t>
            </a:r>
            <a:endParaRPr/>
          </a:p>
          <a:p>
            <a:pPr indent="-342900" lvl="0" marL="457200" rtl="0" algn="l">
              <a:spcBef>
                <a:spcPts val="1200"/>
              </a:spcBef>
              <a:spcAft>
                <a:spcPts val="0"/>
              </a:spcAft>
              <a:buSzPts val="1800"/>
              <a:buChar char="●"/>
            </a:pPr>
            <a:r>
              <a:rPr lang="en"/>
              <a:t>Seznamzpravy.cz</a:t>
            </a:r>
            <a:endParaRPr/>
          </a:p>
          <a:p>
            <a:pPr indent="-342900" lvl="0" marL="457200" rtl="0" algn="l">
              <a:spcBef>
                <a:spcPts val="0"/>
              </a:spcBef>
              <a:spcAft>
                <a:spcPts val="0"/>
              </a:spcAft>
              <a:buSzPts val="1800"/>
              <a:buChar char="●"/>
            </a:pPr>
            <a:r>
              <a:rPr lang="en"/>
              <a:t>Cz24.news</a:t>
            </a:r>
            <a:endParaRPr/>
          </a:p>
          <a:p>
            <a:pPr indent="-342900" lvl="0" marL="457200" rtl="0" algn="l">
              <a:spcBef>
                <a:spcPts val="0"/>
              </a:spcBef>
              <a:spcAft>
                <a:spcPts val="0"/>
              </a:spcAft>
              <a:buSzPts val="1800"/>
              <a:buChar char="●"/>
            </a:pPr>
            <a:r>
              <a:rPr lang="en"/>
              <a:t>Aeronet.news</a:t>
            </a:r>
            <a:endParaRPr/>
          </a:p>
          <a:p>
            <a:pPr indent="-342900" lvl="0" marL="457200" rtl="0" algn="l">
              <a:spcBef>
                <a:spcPts val="0"/>
              </a:spcBef>
              <a:spcAft>
                <a:spcPts val="0"/>
              </a:spcAft>
              <a:buSzPts val="1800"/>
              <a:buChar char="●"/>
            </a:pPr>
            <a:r>
              <a:rPr lang="en"/>
              <a:t>protiproudu</a:t>
            </a:r>
            <a:endParaRPr/>
          </a:p>
        </p:txBody>
      </p:sp>
      <p:sp>
        <p:nvSpPr>
          <p:cNvPr id="70" name="Google Shape;70;p15"/>
          <p:cNvSpPr txBox="1"/>
          <p:nvPr>
            <p:ph idx="1" type="body"/>
          </p:nvPr>
        </p:nvSpPr>
        <p:spPr>
          <a:xfrm>
            <a:off x="0" y="4119925"/>
            <a:ext cx="8520600" cy="90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900"/>
              <a:t>---------------------------------------------------------------------------------------------------------------------------------------------------------------------------------------------------------------------------</a:t>
            </a:r>
            <a:endParaRPr sz="900"/>
          </a:p>
          <a:p>
            <a:pPr indent="0" lvl="0" marL="0" rtl="0" algn="l">
              <a:spcBef>
                <a:spcPts val="1200"/>
              </a:spcBef>
              <a:spcAft>
                <a:spcPts val="1200"/>
              </a:spcAft>
              <a:buClr>
                <a:schemeClr val="dk1"/>
              </a:buClr>
              <a:buSzPts val="1100"/>
              <a:buFont typeface="Arial"/>
              <a:buNone/>
            </a:pPr>
            <a:r>
              <a:rPr lang="en" sz="1200"/>
              <a:t>Poznámka pod čarou: Č</a:t>
            </a:r>
            <a:r>
              <a:rPr lang="en" sz="1256"/>
              <a:t>ím více kontroverzní (dezinformační web) tím hůře se dal scrapovat (pokud se vůbec dal scrapovat). Nejčastěji pravdivé weby se dali velice snadno scrapovat</a:t>
            </a:r>
            <a:endParaRPr sz="1256"/>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Výrazy spojené s kandidáty</a:t>
            </a:r>
            <a:endParaRPr/>
          </a:p>
        </p:txBody>
      </p:sp>
      <p:sp>
        <p:nvSpPr>
          <p:cNvPr id="270" name="Google Shape;270;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Cíle útoků dezinfo webů hlavně Petr Pavel a Danuše Nerudová</a:t>
            </a:r>
            <a:endParaRPr/>
          </a:p>
          <a:p>
            <a:pPr indent="-342900" lvl="0" marL="457200" rtl="0" algn="l">
              <a:spcBef>
                <a:spcPts val="0"/>
              </a:spcBef>
              <a:spcAft>
                <a:spcPts val="0"/>
              </a:spcAft>
              <a:buSzPts val="1800"/>
              <a:buChar char="-"/>
            </a:pPr>
            <a:r>
              <a:rPr lang="en"/>
              <a:t>Podpora Bašty, Babiše</a:t>
            </a:r>
            <a:endParaRPr/>
          </a:p>
        </p:txBody>
      </p:sp>
      <p:pic>
        <p:nvPicPr>
          <p:cNvPr id="271" name="Google Shape;271;p42"/>
          <p:cNvPicPr preferRelativeResize="0"/>
          <p:nvPr/>
        </p:nvPicPr>
        <p:blipFill>
          <a:blip r:embed="rId3">
            <a:alphaModFix/>
          </a:blip>
          <a:stretch>
            <a:fillRect/>
          </a:stretch>
        </p:blipFill>
        <p:spPr>
          <a:xfrm>
            <a:off x="311700" y="1929100"/>
            <a:ext cx="3082650" cy="3214400"/>
          </a:xfrm>
          <a:prstGeom prst="rect">
            <a:avLst/>
          </a:prstGeom>
          <a:noFill/>
          <a:ln>
            <a:noFill/>
          </a:ln>
        </p:spPr>
      </p:pic>
      <p:pic>
        <p:nvPicPr>
          <p:cNvPr id="272" name="Google Shape;272;p42"/>
          <p:cNvPicPr preferRelativeResize="0"/>
          <p:nvPr/>
        </p:nvPicPr>
        <p:blipFill>
          <a:blip r:embed="rId4">
            <a:alphaModFix/>
          </a:blip>
          <a:stretch>
            <a:fillRect/>
          </a:stretch>
        </p:blipFill>
        <p:spPr>
          <a:xfrm>
            <a:off x="4318400" y="1824625"/>
            <a:ext cx="3507251" cy="33188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Petr Pavel</a:t>
            </a:r>
            <a:endParaRPr/>
          </a:p>
        </p:txBody>
      </p:sp>
      <p:sp>
        <p:nvSpPr>
          <p:cNvPr id="278" name="Google Shape;278;p43"/>
          <p:cNvSpPr txBox="1"/>
          <p:nvPr>
            <p:ph idx="1" type="body"/>
          </p:nvPr>
        </p:nvSpPr>
        <p:spPr>
          <a:xfrm>
            <a:off x="311700" y="3333425"/>
            <a:ext cx="8520600" cy="1235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Průměrný sentiment:</a:t>
            </a:r>
            <a:endParaRPr/>
          </a:p>
          <a:p>
            <a:pPr indent="-342900" lvl="0" marL="457200" rtl="0" algn="l">
              <a:spcBef>
                <a:spcPts val="1200"/>
              </a:spcBef>
              <a:spcAft>
                <a:spcPts val="0"/>
              </a:spcAft>
              <a:buSzPts val="1800"/>
              <a:buChar char="-"/>
            </a:pPr>
            <a:r>
              <a:rPr lang="en"/>
              <a:t>Normální weby: -0.502</a:t>
            </a:r>
            <a:endParaRPr/>
          </a:p>
          <a:p>
            <a:pPr indent="-342900" lvl="0" marL="457200" rtl="0" algn="l">
              <a:spcBef>
                <a:spcPts val="0"/>
              </a:spcBef>
              <a:spcAft>
                <a:spcPts val="0"/>
              </a:spcAft>
              <a:buSzPts val="1800"/>
              <a:buChar char="-"/>
            </a:pPr>
            <a:r>
              <a:rPr lang="en"/>
              <a:t>Dezinfo weby: -1.017</a:t>
            </a:r>
            <a:endParaRPr/>
          </a:p>
        </p:txBody>
      </p:sp>
      <p:pic>
        <p:nvPicPr>
          <p:cNvPr id="279" name="Google Shape;279;p43"/>
          <p:cNvPicPr preferRelativeResize="0"/>
          <p:nvPr/>
        </p:nvPicPr>
        <p:blipFill>
          <a:blip r:embed="rId3">
            <a:alphaModFix/>
          </a:blip>
          <a:stretch>
            <a:fillRect/>
          </a:stretch>
        </p:blipFill>
        <p:spPr>
          <a:xfrm>
            <a:off x="0" y="1017731"/>
            <a:ext cx="9144000" cy="231568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Danuše Nerudová</a:t>
            </a:r>
            <a:endParaRPr/>
          </a:p>
        </p:txBody>
      </p:sp>
      <p:sp>
        <p:nvSpPr>
          <p:cNvPr id="285" name="Google Shape;285;p44"/>
          <p:cNvSpPr txBox="1"/>
          <p:nvPr>
            <p:ph idx="1" type="body"/>
          </p:nvPr>
        </p:nvSpPr>
        <p:spPr>
          <a:xfrm>
            <a:off x="311700" y="3445275"/>
            <a:ext cx="8520600" cy="1123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a:t>Průměrný sentiment:</a:t>
            </a:r>
            <a:endParaRPr/>
          </a:p>
          <a:p>
            <a:pPr indent="-342900" lvl="0" marL="457200" rtl="0" algn="l">
              <a:spcBef>
                <a:spcPts val="1200"/>
              </a:spcBef>
              <a:spcAft>
                <a:spcPts val="0"/>
              </a:spcAft>
              <a:buSzPts val="1800"/>
              <a:buChar char="-"/>
            </a:pPr>
            <a:r>
              <a:rPr lang="en"/>
              <a:t>Normální weby: -0.553</a:t>
            </a:r>
            <a:endParaRPr/>
          </a:p>
          <a:p>
            <a:pPr indent="-342900" lvl="0" marL="457200" rtl="0" algn="l">
              <a:spcBef>
                <a:spcPts val="0"/>
              </a:spcBef>
              <a:spcAft>
                <a:spcPts val="0"/>
              </a:spcAft>
              <a:buSzPts val="1800"/>
              <a:buChar char="-"/>
            </a:pPr>
            <a:r>
              <a:rPr lang="en"/>
              <a:t>Dezinfo weby: -1.152</a:t>
            </a:r>
            <a:endParaRPr/>
          </a:p>
        </p:txBody>
      </p:sp>
      <p:pic>
        <p:nvPicPr>
          <p:cNvPr id="286" name="Google Shape;286;p44"/>
          <p:cNvPicPr preferRelativeResize="0"/>
          <p:nvPr/>
        </p:nvPicPr>
        <p:blipFill>
          <a:blip r:embed="rId3">
            <a:alphaModFix/>
          </a:blip>
          <a:stretch>
            <a:fillRect/>
          </a:stretch>
        </p:blipFill>
        <p:spPr>
          <a:xfrm>
            <a:off x="0" y="1152471"/>
            <a:ext cx="9144002" cy="229280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Cíle útoků dezinfo scény</a:t>
            </a:r>
            <a:endParaRPr/>
          </a:p>
        </p:txBody>
      </p:sp>
      <p:sp>
        <p:nvSpPr>
          <p:cNvPr id="292" name="Google Shape;292;p45"/>
          <p:cNvSpPr txBox="1"/>
          <p:nvPr>
            <p:ph idx="1" type="body"/>
          </p:nvPr>
        </p:nvSpPr>
        <p:spPr>
          <a:xfrm>
            <a:off x="311700" y="4568875"/>
            <a:ext cx="8520600" cy="414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
              <a:t>Zdroj: https://cesti-elfove.cz/wp-content/uploads/MM_2022_01.pdf</a:t>
            </a:r>
            <a:endParaRPr/>
          </a:p>
        </p:txBody>
      </p:sp>
      <p:pic>
        <p:nvPicPr>
          <p:cNvPr id="293" name="Google Shape;293;p45"/>
          <p:cNvPicPr preferRelativeResize="0"/>
          <p:nvPr/>
        </p:nvPicPr>
        <p:blipFill>
          <a:blip r:embed="rId3">
            <a:alphaModFix/>
          </a:blip>
          <a:stretch>
            <a:fillRect/>
          </a:stretch>
        </p:blipFill>
        <p:spPr>
          <a:xfrm>
            <a:off x="1674274" y="1152475"/>
            <a:ext cx="5795459" cy="34163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USA</a:t>
            </a:r>
            <a:endParaRPr/>
          </a:p>
        </p:txBody>
      </p:sp>
      <p:sp>
        <p:nvSpPr>
          <p:cNvPr id="299" name="Google Shape;299;p46"/>
          <p:cNvSpPr txBox="1"/>
          <p:nvPr>
            <p:ph idx="1" type="body"/>
          </p:nvPr>
        </p:nvSpPr>
        <p:spPr>
          <a:xfrm>
            <a:off x="311700" y="3343375"/>
            <a:ext cx="8520600" cy="122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0" name="Google Shape;300;p46"/>
          <p:cNvPicPr preferRelativeResize="0"/>
          <p:nvPr/>
        </p:nvPicPr>
        <p:blipFill>
          <a:blip r:embed="rId3">
            <a:alphaModFix/>
          </a:blip>
          <a:stretch>
            <a:fillRect/>
          </a:stretch>
        </p:blipFill>
        <p:spPr>
          <a:xfrm>
            <a:off x="0" y="1017729"/>
            <a:ext cx="9144001" cy="232564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NATO</a:t>
            </a:r>
            <a:endParaRPr/>
          </a:p>
        </p:txBody>
      </p:sp>
      <p:sp>
        <p:nvSpPr>
          <p:cNvPr id="306" name="Google Shape;306;p47"/>
          <p:cNvSpPr txBox="1"/>
          <p:nvPr>
            <p:ph idx="1" type="body"/>
          </p:nvPr>
        </p:nvSpPr>
        <p:spPr>
          <a:xfrm>
            <a:off x="311700" y="3612875"/>
            <a:ext cx="8520600" cy="956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7" name="Google Shape;307;p47"/>
          <p:cNvPicPr preferRelativeResize="0"/>
          <p:nvPr/>
        </p:nvPicPr>
        <p:blipFill>
          <a:blip r:embed="rId3">
            <a:alphaModFix/>
          </a:blip>
          <a:stretch>
            <a:fillRect/>
          </a:stretch>
        </p:blipFill>
        <p:spPr>
          <a:xfrm>
            <a:off x="0" y="1152479"/>
            <a:ext cx="9144001" cy="232564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EU</a:t>
            </a:r>
            <a:endParaRPr/>
          </a:p>
        </p:txBody>
      </p:sp>
      <p:sp>
        <p:nvSpPr>
          <p:cNvPr id="313" name="Google Shape;313;p48"/>
          <p:cNvSpPr txBox="1"/>
          <p:nvPr>
            <p:ph idx="1" type="body"/>
          </p:nvPr>
        </p:nvSpPr>
        <p:spPr>
          <a:xfrm>
            <a:off x="311700" y="3422575"/>
            <a:ext cx="8520600" cy="1146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4" name="Google Shape;314;p48"/>
          <p:cNvPicPr preferRelativeResize="0"/>
          <p:nvPr/>
        </p:nvPicPr>
        <p:blipFill>
          <a:blip r:embed="rId3">
            <a:alphaModFix/>
          </a:blip>
          <a:stretch>
            <a:fillRect/>
          </a:stretch>
        </p:blipFill>
        <p:spPr>
          <a:xfrm>
            <a:off x="73450" y="1017729"/>
            <a:ext cx="9144001" cy="232564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Domácí politika v lednu 2023</a:t>
            </a:r>
            <a:endParaRPr/>
          </a:p>
        </p:txBody>
      </p:sp>
      <p:sp>
        <p:nvSpPr>
          <p:cNvPr id="320" name="Google Shape;320;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Na současnou vládu jsou dlouhodobě zaměřené útoky dezinfo scény</a:t>
            </a:r>
            <a:endParaRPr/>
          </a:p>
          <a:p>
            <a:pPr indent="-342900" lvl="0" marL="457200" rtl="0" algn="l">
              <a:spcBef>
                <a:spcPts val="0"/>
              </a:spcBef>
              <a:spcAft>
                <a:spcPts val="0"/>
              </a:spcAft>
              <a:buSzPts val="1800"/>
              <a:buChar char="-"/>
            </a:pPr>
            <a:r>
              <a:rPr lang="en"/>
              <a:t>Danuše Nerudová a Petr Pavel, jsou uváděni jako kandidáti údajně podporovaní vládní koalicí</a:t>
            </a:r>
            <a:endParaRPr/>
          </a:p>
          <a:p>
            <a:pPr indent="-342900" lvl="0" marL="457200" rtl="0" algn="l">
              <a:spcBef>
                <a:spcPts val="0"/>
              </a:spcBef>
              <a:spcAft>
                <a:spcPts val="0"/>
              </a:spcAft>
              <a:buSzPts val="1800"/>
              <a:buChar char="-"/>
            </a:pPr>
            <a:r>
              <a:rPr lang="en"/>
              <a:t>Časté jsou nařknutí z fašizace České republiky, ale není jasně vysvětleno v jakém smyslu</a:t>
            </a:r>
            <a:endParaRPr/>
          </a:p>
          <a:p>
            <a:pPr indent="-342900" lvl="0" marL="457200" rtl="0" algn="l">
              <a:spcBef>
                <a:spcPts val="0"/>
              </a:spcBef>
              <a:spcAft>
                <a:spcPts val="0"/>
              </a:spcAft>
              <a:buSzPts val="1800"/>
              <a:buChar char="-"/>
            </a:pPr>
            <a:r>
              <a:rPr lang="en"/>
              <a:t>Setkání Martina Stropnického (český velvyslanec v </a:t>
            </a:r>
            <a:r>
              <a:rPr lang="en"/>
              <a:t>Izraeli, člen ANO) s Žarko Jovanovičem, předním představitelem české dezinfoscény.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Vláda</a:t>
            </a:r>
            <a:endParaRPr/>
          </a:p>
        </p:txBody>
      </p:sp>
      <p:sp>
        <p:nvSpPr>
          <p:cNvPr id="326" name="Google Shape;326;p50"/>
          <p:cNvSpPr txBox="1"/>
          <p:nvPr>
            <p:ph idx="1" type="body"/>
          </p:nvPr>
        </p:nvSpPr>
        <p:spPr>
          <a:xfrm>
            <a:off x="311700" y="3330425"/>
            <a:ext cx="8520600" cy="123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7" name="Google Shape;327;p50"/>
          <p:cNvPicPr preferRelativeResize="0"/>
          <p:nvPr/>
        </p:nvPicPr>
        <p:blipFill>
          <a:blip r:embed="rId3">
            <a:alphaModFix/>
          </a:blip>
          <a:stretch>
            <a:fillRect/>
          </a:stretch>
        </p:blipFill>
        <p:spPr>
          <a:xfrm>
            <a:off x="0" y="1017718"/>
            <a:ext cx="9143999" cy="231271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fašistický</a:t>
            </a:r>
            <a:endParaRPr/>
          </a:p>
        </p:txBody>
      </p:sp>
      <p:pic>
        <p:nvPicPr>
          <p:cNvPr id="333" name="Google Shape;333;p51"/>
          <p:cNvPicPr preferRelativeResize="0"/>
          <p:nvPr/>
        </p:nvPicPr>
        <p:blipFill>
          <a:blip r:embed="rId3">
            <a:alphaModFix/>
          </a:blip>
          <a:stretch>
            <a:fillRect/>
          </a:stretch>
        </p:blipFill>
        <p:spPr>
          <a:xfrm>
            <a:off x="-2" y="1685415"/>
            <a:ext cx="4260300" cy="2350511"/>
          </a:xfrm>
          <a:prstGeom prst="rect">
            <a:avLst/>
          </a:prstGeom>
          <a:noFill/>
          <a:ln>
            <a:noFill/>
          </a:ln>
        </p:spPr>
      </p:pic>
      <p:sp>
        <p:nvSpPr>
          <p:cNvPr id="334" name="Google Shape;334;p51"/>
          <p:cNvSpPr txBox="1"/>
          <p:nvPr>
            <p:ph type="title"/>
          </p:nvPr>
        </p:nvSpPr>
        <p:spPr>
          <a:xfrm>
            <a:off x="4724400" y="5212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fašizace</a:t>
            </a:r>
            <a:endParaRPr/>
          </a:p>
        </p:txBody>
      </p:sp>
      <p:pic>
        <p:nvPicPr>
          <p:cNvPr id="335" name="Google Shape;335;p51"/>
          <p:cNvPicPr preferRelativeResize="0"/>
          <p:nvPr/>
        </p:nvPicPr>
        <p:blipFill>
          <a:blip r:embed="rId4">
            <a:alphaModFix/>
          </a:blip>
          <a:stretch>
            <a:fillRect/>
          </a:stretch>
        </p:blipFill>
        <p:spPr>
          <a:xfrm>
            <a:off x="4572000" y="1644775"/>
            <a:ext cx="4412700" cy="2431808"/>
          </a:xfrm>
          <a:prstGeom prst="rect">
            <a:avLst/>
          </a:prstGeom>
          <a:noFill/>
          <a:ln>
            <a:noFill/>
          </a:ln>
        </p:spPr>
      </p:pic>
      <p:sp>
        <p:nvSpPr>
          <p:cNvPr id="336" name="Google Shape;336;p51"/>
          <p:cNvSpPr txBox="1"/>
          <p:nvPr/>
        </p:nvSpPr>
        <p:spPr>
          <a:xfrm>
            <a:off x="77125" y="4212125"/>
            <a:ext cx="8907600" cy="10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idx="1" type="body"/>
          </p:nvPr>
        </p:nvSpPr>
        <p:spPr>
          <a:xfrm>
            <a:off x="311700" y="3942550"/>
            <a:ext cx="8520600" cy="6261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Aeronet.cz nesplňuje pravidla registrace jmen domén: nemá v registru uvedené správné údaje o držiteli</a:t>
            </a:r>
            <a:endParaRPr/>
          </a:p>
        </p:txBody>
      </p:sp>
      <p:pic>
        <p:nvPicPr>
          <p:cNvPr id="76" name="Google Shape;76;p16"/>
          <p:cNvPicPr preferRelativeResize="0"/>
          <p:nvPr/>
        </p:nvPicPr>
        <p:blipFill>
          <a:blip r:embed="rId3">
            <a:alphaModFix/>
          </a:blip>
          <a:stretch>
            <a:fillRect/>
          </a:stretch>
        </p:blipFill>
        <p:spPr>
          <a:xfrm>
            <a:off x="311699" y="101550"/>
            <a:ext cx="6064625" cy="2983750"/>
          </a:xfrm>
          <a:prstGeom prst="rect">
            <a:avLst/>
          </a:prstGeom>
          <a:noFill/>
          <a:ln>
            <a:noFill/>
          </a:ln>
        </p:spPr>
      </p:pic>
      <p:pic>
        <p:nvPicPr>
          <p:cNvPr id="77" name="Google Shape;77;p16"/>
          <p:cNvPicPr preferRelativeResize="0"/>
          <p:nvPr/>
        </p:nvPicPr>
        <p:blipFill>
          <a:blip r:embed="rId4">
            <a:alphaModFix/>
          </a:blip>
          <a:stretch>
            <a:fillRect/>
          </a:stretch>
        </p:blipFill>
        <p:spPr>
          <a:xfrm>
            <a:off x="281713" y="3085300"/>
            <a:ext cx="6124575" cy="8572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2"/>
          <p:cNvSpPr txBox="1"/>
          <p:nvPr>
            <p:ph idx="1" type="body"/>
          </p:nvPr>
        </p:nvSpPr>
        <p:spPr>
          <a:xfrm>
            <a:off x="219900" y="4250400"/>
            <a:ext cx="8520600" cy="893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Setkání Martina Stropnického s Žarko Jovanovičem (přední představitel české dezinfo scény)</a:t>
            </a:r>
            <a:endParaRPr/>
          </a:p>
        </p:txBody>
      </p:sp>
      <p:pic>
        <p:nvPicPr>
          <p:cNvPr id="342" name="Google Shape;342;p52"/>
          <p:cNvPicPr preferRelativeResize="0"/>
          <p:nvPr/>
        </p:nvPicPr>
        <p:blipFill>
          <a:blip r:embed="rId3">
            <a:alphaModFix/>
          </a:blip>
          <a:stretch>
            <a:fillRect/>
          </a:stretch>
        </p:blipFill>
        <p:spPr>
          <a:xfrm>
            <a:off x="2153927" y="0"/>
            <a:ext cx="4836145" cy="4125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dezinformátor</a:t>
            </a:r>
            <a:endParaRPr/>
          </a:p>
        </p:txBody>
      </p:sp>
      <p:pic>
        <p:nvPicPr>
          <p:cNvPr id="348" name="Google Shape;348;p53"/>
          <p:cNvPicPr preferRelativeResize="0"/>
          <p:nvPr/>
        </p:nvPicPr>
        <p:blipFill>
          <a:blip r:embed="rId3">
            <a:alphaModFix/>
          </a:blip>
          <a:stretch>
            <a:fillRect/>
          </a:stretch>
        </p:blipFill>
        <p:spPr>
          <a:xfrm>
            <a:off x="0" y="1017715"/>
            <a:ext cx="9144001" cy="232012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4"/>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00FF"/>
                </a:solidFill>
              </a:rPr>
              <a:t>Děkujeme za pozornost :)</a:t>
            </a:r>
            <a:endParaRPr b="1">
              <a:solidFill>
                <a:srgbClr val="FF00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Proč bylo scrapování webů neúspěšné</a:t>
            </a:r>
            <a:endParaRPr/>
          </a:p>
          <a:p>
            <a:pPr indent="0" lvl="0" marL="0" rtl="0" algn="l">
              <a:spcBef>
                <a:spcPts val="0"/>
              </a:spcBef>
              <a:spcAft>
                <a:spcPts val="0"/>
              </a:spcAft>
              <a:buNone/>
            </a:pPr>
            <a:r>
              <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marR="3822617" rtl="0" algn="l">
              <a:spcBef>
                <a:spcPts val="0"/>
              </a:spcBef>
              <a:spcAft>
                <a:spcPts val="0"/>
              </a:spcAft>
              <a:buNone/>
            </a:pPr>
            <a:r>
              <a:rPr lang="en"/>
              <a:t>Aeronet:</a:t>
            </a:r>
            <a:endParaRPr/>
          </a:p>
          <a:p>
            <a:pPr indent="0" lvl="0" marL="0" marR="3822617" rtl="0" algn="l">
              <a:spcBef>
                <a:spcPts val="1200"/>
              </a:spcBef>
              <a:spcAft>
                <a:spcPts val="0"/>
              </a:spcAft>
              <a:buNone/>
            </a:pPr>
            <a:r>
              <a:t/>
            </a:r>
            <a:endParaRPr/>
          </a:p>
          <a:p>
            <a:pPr indent="-298450" lvl="0" marL="457200" marR="3822617" rtl="0" algn="l">
              <a:spcBef>
                <a:spcPts val="1200"/>
              </a:spcBef>
              <a:spcAft>
                <a:spcPts val="0"/>
              </a:spcAft>
              <a:buSzPts val="1100"/>
              <a:buChar char="●"/>
            </a:pPr>
            <a:r>
              <a:rPr lang="en" sz="1100"/>
              <a:t>Velice pomalý web. Pokud jsem zkoušel scrapovat bez nějakého umělého uspání mezi requesty, web spadl. Po pár “úspěšných” </a:t>
            </a:r>
            <a:r>
              <a:rPr lang="en" sz="1100"/>
              <a:t>shození</a:t>
            </a:r>
            <a:r>
              <a:rPr lang="en" sz="1100"/>
              <a:t> webu, jsem byl zabanován. </a:t>
            </a:r>
            <a:endParaRPr sz="1100"/>
          </a:p>
          <a:p>
            <a:pPr indent="0" lvl="0" marL="457200" marR="3822617" rtl="0" algn="l">
              <a:spcBef>
                <a:spcPts val="1200"/>
              </a:spcBef>
              <a:spcAft>
                <a:spcPts val="0"/>
              </a:spcAft>
              <a:buNone/>
            </a:pPr>
            <a:r>
              <a:t/>
            </a:r>
            <a:endParaRPr sz="1100"/>
          </a:p>
          <a:p>
            <a:pPr indent="-298450" lvl="0" marL="457200" marR="3822617" rtl="0" algn="l">
              <a:spcBef>
                <a:spcPts val="1200"/>
              </a:spcBef>
              <a:spcAft>
                <a:spcPts val="0"/>
              </a:spcAft>
              <a:buSzPts val="1100"/>
              <a:buChar char="●"/>
            </a:pPr>
            <a:r>
              <a:rPr lang="en" sz="1100"/>
              <a:t>Po odbanování mi scraper vrací pouze toto “</a:t>
            </a:r>
            <a:r>
              <a:rPr lang="en" sz="1100"/>
              <a:t>&lt;td&gt;</a:t>
            </a:r>
            <a:r>
              <a:rPr b="1" lang="en" sz="1100"/>
              <a:t>Block reason:</a:t>
            </a:r>
            <a:r>
              <a:rPr lang="en" sz="1100"/>
              <a:t>&lt;/td&gt;&lt;td&gt;&lt;span&gt;</a:t>
            </a:r>
            <a:r>
              <a:rPr b="1" lang="en" sz="1100"/>
              <a:t>Bad bot access attempt.</a:t>
            </a:r>
            <a:r>
              <a:rPr lang="en" sz="1100"/>
              <a:t>&lt;/span&gt;&lt;/td&gt;&lt;/tr&gt;</a:t>
            </a:r>
            <a:r>
              <a:rPr lang="en" sz="1100"/>
              <a:t>”. Tímto jsem asi napomohl tomu, aby ten web už nikdo nescrapoval.</a:t>
            </a:r>
            <a:endParaRPr sz="1100"/>
          </a:p>
        </p:txBody>
      </p:sp>
      <p:pic>
        <p:nvPicPr>
          <p:cNvPr id="84" name="Google Shape;84;p17"/>
          <p:cNvPicPr preferRelativeResize="0"/>
          <p:nvPr/>
        </p:nvPicPr>
        <p:blipFill>
          <a:blip r:embed="rId3">
            <a:alphaModFix/>
          </a:blip>
          <a:stretch>
            <a:fillRect/>
          </a:stretch>
        </p:blipFill>
        <p:spPr>
          <a:xfrm>
            <a:off x="5000975" y="1359388"/>
            <a:ext cx="3831327" cy="30025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Prezidentské volby 2023</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1" name="Google Shape;91;p18"/>
          <p:cNvPicPr preferRelativeResize="0"/>
          <p:nvPr/>
        </p:nvPicPr>
        <p:blipFill>
          <a:blip r:embed="rId3">
            <a:alphaModFix/>
          </a:blip>
          <a:stretch>
            <a:fillRect/>
          </a:stretch>
        </p:blipFill>
        <p:spPr>
          <a:xfrm>
            <a:off x="311697" y="1195700"/>
            <a:ext cx="3208369" cy="1376050"/>
          </a:xfrm>
          <a:prstGeom prst="rect">
            <a:avLst/>
          </a:prstGeom>
          <a:noFill/>
          <a:ln>
            <a:noFill/>
          </a:ln>
        </p:spPr>
      </p:pic>
      <p:pic>
        <p:nvPicPr>
          <p:cNvPr id="92" name="Google Shape;92;p18"/>
          <p:cNvPicPr preferRelativeResize="0"/>
          <p:nvPr/>
        </p:nvPicPr>
        <p:blipFill>
          <a:blip r:embed="rId4">
            <a:alphaModFix/>
          </a:blip>
          <a:stretch>
            <a:fillRect/>
          </a:stretch>
        </p:blipFill>
        <p:spPr>
          <a:xfrm>
            <a:off x="377163" y="2749725"/>
            <a:ext cx="3077451" cy="1728100"/>
          </a:xfrm>
          <a:prstGeom prst="rect">
            <a:avLst/>
          </a:prstGeom>
          <a:noFill/>
          <a:ln>
            <a:noFill/>
          </a:ln>
        </p:spPr>
      </p:pic>
      <p:pic>
        <p:nvPicPr>
          <p:cNvPr id="93" name="Google Shape;93;p18"/>
          <p:cNvPicPr preferRelativeResize="0"/>
          <p:nvPr/>
        </p:nvPicPr>
        <p:blipFill>
          <a:blip r:embed="rId5">
            <a:alphaModFix/>
          </a:blip>
          <a:stretch>
            <a:fillRect/>
          </a:stretch>
        </p:blipFill>
        <p:spPr>
          <a:xfrm>
            <a:off x="3859575" y="1702926"/>
            <a:ext cx="4880475" cy="2315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187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První kolo</a:t>
            </a:r>
            <a:endParaRPr/>
          </a:p>
        </p:txBody>
      </p:sp>
      <p:pic>
        <p:nvPicPr>
          <p:cNvPr id="99" name="Google Shape;99;p19"/>
          <p:cNvPicPr preferRelativeResize="0"/>
          <p:nvPr/>
        </p:nvPicPr>
        <p:blipFill>
          <a:blip r:embed="rId3">
            <a:alphaModFix/>
          </a:blip>
          <a:stretch>
            <a:fillRect/>
          </a:stretch>
        </p:blipFill>
        <p:spPr>
          <a:xfrm>
            <a:off x="1470950" y="918775"/>
            <a:ext cx="6202097" cy="42247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Druhé kolo</a:t>
            </a:r>
            <a:endParaRPr/>
          </a:p>
        </p:txBody>
      </p:sp>
      <p:pic>
        <p:nvPicPr>
          <p:cNvPr id="105" name="Google Shape;105;p20"/>
          <p:cNvPicPr preferRelativeResize="0"/>
          <p:nvPr/>
        </p:nvPicPr>
        <p:blipFill>
          <a:blip r:embed="rId3">
            <a:alphaModFix/>
          </a:blip>
          <a:stretch>
            <a:fillRect/>
          </a:stretch>
        </p:blipFill>
        <p:spPr>
          <a:xfrm>
            <a:off x="3029150" y="3065950"/>
            <a:ext cx="3085700" cy="1978025"/>
          </a:xfrm>
          <a:prstGeom prst="rect">
            <a:avLst/>
          </a:prstGeom>
          <a:noFill/>
          <a:ln>
            <a:noFill/>
          </a:ln>
        </p:spPr>
      </p:pic>
      <p:pic>
        <p:nvPicPr>
          <p:cNvPr id="106" name="Google Shape;106;p20"/>
          <p:cNvPicPr preferRelativeResize="0"/>
          <p:nvPr/>
        </p:nvPicPr>
        <p:blipFill>
          <a:blip r:embed="rId4">
            <a:alphaModFix/>
          </a:blip>
          <a:stretch>
            <a:fillRect/>
          </a:stretch>
        </p:blipFill>
        <p:spPr>
          <a:xfrm>
            <a:off x="1359225" y="1152472"/>
            <a:ext cx="6425551" cy="1778726"/>
          </a:xfrm>
          <a:prstGeom prst="rect">
            <a:avLst/>
          </a:prstGeom>
          <a:noFill/>
          <a:ln>
            <a:noFill/>
          </a:ln>
        </p:spPr>
      </p:pic>
      <p:pic>
        <p:nvPicPr>
          <p:cNvPr id="107" name="Google Shape;107;p20"/>
          <p:cNvPicPr preferRelativeResize="0"/>
          <p:nvPr/>
        </p:nvPicPr>
        <p:blipFill>
          <a:blip r:embed="rId5">
            <a:alphaModFix/>
          </a:blip>
          <a:stretch>
            <a:fillRect/>
          </a:stretch>
        </p:blipFill>
        <p:spPr>
          <a:xfrm>
            <a:off x="6450375" y="3165477"/>
            <a:ext cx="2143308" cy="1978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Česká dezinfo scéna v době voleb</a:t>
            </a:r>
            <a:endParaRPr/>
          </a:p>
        </p:txBody>
      </p:sp>
      <p:sp>
        <p:nvSpPr>
          <p:cNvPr id="113" name="Google Shape;113;p21"/>
          <p:cNvSpPr txBox="1"/>
          <p:nvPr>
            <p:ph idx="1" type="body"/>
          </p:nvPr>
        </p:nvSpPr>
        <p:spPr>
          <a:xfrm>
            <a:off x="311700" y="1152475"/>
            <a:ext cx="8520600" cy="39909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Prezidentský speciál - shrnující zpráva na cesti-elfove.cz (</a:t>
            </a:r>
            <a:r>
              <a:rPr lang="en" u="sng">
                <a:solidFill>
                  <a:schemeClr val="hlink"/>
                </a:solidFill>
                <a:hlinkClick r:id="rId3"/>
              </a:rPr>
              <a:t>https://cesti-elfove.cz/wp-content/uploads/Prezident_special_1.pdf</a:t>
            </a:r>
            <a:r>
              <a:rPr lang="en"/>
              <a: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25755" lvl="0" marL="457200" rtl="0" algn="l">
              <a:spcBef>
                <a:spcPts val="1200"/>
              </a:spcBef>
              <a:spcAft>
                <a:spcPts val="0"/>
              </a:spcAft>
              <a:buSzPct val="100000"/>
              <a:buChar char="-"/>
            </a:pPr>
            <a:r>
              <a:rPr lang="en"/>
              <a:t>Dezinformátoři se soustředí pouze na </a:t>
            </a:r>
            <a:r>
              <a:rPr b="1" lang="en"/>
              <a:t>kandidáty s vysokými preferencemi</a:t>
            </a:r>
            <a:r>
              <a:rPr lang="en"/>
              <a:t> - mohou </a:t>
            </a:r>
            <a:r>
              <a:rPr lang="en"/>
              <a:t>znamenat</a:t>
            </a:r>
            <a:r>
              <a:rPr lang="en"/>
              <a:t> změnu politického směru na Hradě.</a:t>
            </a:r>
            <a:endParaRPr/>
          </a:p>
          <a:p>
            <a:pPr indent="-325755" lvl="0" marL="457200" rtl="0" algn="l">
              <a:spcBef>
                <a:spcPts val="0"/>
              </a:spcBef>
              <a:spcAft>
                <a:spcPts val="0"/>
              </a:spcAft>
              <a:buSzPct val="100000"/>
              <a:buChar char="-"/>
            </a:pPr>
            <a:r>
              <a:rPr lang="en"/>
              <a:t>Dlouhodobě nejsilnější </a:t>
            </a:r>
            <a:r>
              <a:rPr b="1" lang="en"/>
              <a:t>útoky na Petra Pavla</a:t>
            </a:r>
            <a:r>
              <a:rPr lang="en"/>
              <a:t>, ale těsně </a:t>
            </a:r>
            <a:r>
              <a:rPr b="1" lang="en"/>
              <a:t>před prvním</a:t>
            </a:r>
            <a:r>
              <a:rPr lang="en"/>
              <a:t> kolem zintenzivnily a zrazantněly útoky na </a:t>
            </a:r>
            <a:r>
              <a:rPr b="1" lang="en"/>
              <a:t>Danuši Nerudovou</a:t>
            </a:r>
            <a:endParaRPr b="1"/>
          </a:p>
          <a:p>
            <a:pPr indent="-325755" lvl="0" marL="457200" rtl="0" algn="l">
              <a:spcBef>
                <a:spcPts val="0"/>
              </a:spcBef>
              <a:spcAft>
                <a:spcPts val="0"/>
              </a:spcAft>
              <a:buSzPct val="100000"/>
              <a:buChar char="-"/>
            </a:pPr>
            <a:r>
              <a:rPr lang="en"/>
              <a:t>Dezinformátoři podporují </a:t>
            </a:r>
            <a:r>
              <a:rPr b="1" lang="en"/>
              <a:t>svého kandidáta</a:t>
            </a:r>
            <a:r>
              <a:rPr lang="en"/>
              <a:t>, kterým se stal pro tyto volby </a:t>
            </a:r>
            <a:r>
              <a:rPr b="1" lang="en"/>
              <a:t>Jaroslav Bašta</a:t>
            </a:r>
            <a:r>
              <a:rPr lang="en"/>
              <a:t>.</a:t>
            </a:r>
            <a:endParaRPr/>
          </a:p>
          <a:p>
            <a:pPr indent="-325755" lvl="0" marL="457200" rtl="0" algn="l">
              <a:spcBef>
                <a:spcPts val="0"/>
              </a:spcBef>
              <a:spcAft>
                <a:spcPts val="0"/>
              </a:spcAft>
              <a:buSzPct val="100000"/>
              <a:buChar char="-"/>
            </a:pPr>
            <a:r>
              <a:rPr lang="en"/>
              <a:t>Pro </a:t>
            </a:r>
            <a:r>
              <a:rPr b="1" lang="en"/>
              <a:t>méně radikální občany</a:t>
            </a:r>
            <a:r>
              <a:rPr lang="en"/>
              <a:t> je podsouvána podpora </a:t>
            </a:r>
            <a:r>
              <a:rPr b="1" lang="en"/>
              <a:t>Andreje Babiše</a:t>
            </a:r>
            <a:r>
              <a:rPr lang="en"/>
              <a:t>, a to prostřednictvím řetězových emailů, ale i sociálních sítí (Facebook).</a:t>
            </a:r>
            <a:endParaRPr/>
          </a:p>
        </p:txBody>
      </p:sp>
      <p:pic>
        <p:nvPicPr>
          <p:cNvPr id="114" name="Google Shape;114;p21"/>
          <p:cNvPicPr preferRelativeResize="0"/>
          <p:nvPr/>
        </p:nvPicPr>
        <p:blipFill>
          <a:blip r:embed="rId4">
            <a:alphaModFix/>
          </a:blip>
          <a:stretch>
            <a:fillRect/>
          </a:stretch>
        </p:blipFill>
        <p:spPr>
          <a:xfrm>
            <a:off x="3047723" y="1728035"/>
            <a:ext cx="3635850" cy="143036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